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3" r:id="rId1"/>
  </p:sldMasterIdLst>
  <p:notesMasterIdLst>
    <p:notesMasterId r:id="rId36"/>
  </p:notesMasterIdLst>
  <p:handoutMasterIdLst>
    <p:handoutMasterId r:id="rId37"/>
  </p:handout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</p:sldIdLst>
  <p:sldSz cx="9144000" cy="6858000" type="screen4x3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2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CC"/>
    <a:srgbClr val="FF66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3" autoAdjust="0"/>
    <p:restoredTop sz="79084" autoAdjust="0"/>
  </p:normalViewPr>
  <p:slideViewPr>
    <p:cSldViewPr>
      <p:cViewPr varScale="1">
        <p:scale>
          <a:sx n="94" d="100"/>
          <a:sy n="94" d="100"/>
        </p:scale>
        <p:origin x="22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8AD6A2D-3378-7B56-3A12-B666A1CAF3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t" anchorCtr="0" compatLnSpc="1">
            <a:prstTxWarp prst="textNoShape">
              <a:avLst/>
            </a:prstTxWarp>
          </a:bodyPr>
          <a:lstStyle>
            <a:lvl1pPr algn="l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FDB4F2B-3568-50EA-FCE2-709106A66A8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t" anchorCtr="0" compatLnSpc="1">
            <a:prstTxWarp prst="textNoShape">
              <a:avLst/>
            </a:prstTxWarp>
          </a:bodyPr>
          <a:lstStyle>
            <a:lvl1pPr algn="r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59B2DA59-73E7-6FDD-CF08-7373050E4B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b" anchorCtr="0" compatLnSpc="1">
            <a:prstTxWarp prst="textNoShape">
              <a:avLst/>
            </a:prstTxWarp>
          </a:bodyPr>
          <a:lstStyle>
            <a:lvl1pPr algn="l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CF98FB4A-4869-FE1B-D8F1-11923DD5A0F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b" anchorCtr="0" compatLnSpc="1">
            <a:prstTxWarp prst="textNoShape">
              <a:avLst/>
            </a:prstTxWarp>
          </a:bodyPr>
          <a:lstStyle>
            <a:lvl1pPr algn="r" defTabSz="938213">
              <a:defRPr sz="1200"/>
            </a:lvl1pPr>
          </a:lstStyle>
          <a:p>
            <a:fld id="{86DBDE70-C4D5-474D-B6AF-10CB70439E9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1CB39BF-77F4-63EA-96EC-6808CCD39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t" anchorCtr="0" compatLnSpc="1">
            <a:prstTxWarp prst="textNoShape">
              <a:avLst/>
            </a:prstTxWarp>
          </a:bodyPr>
          <a:lstStyle>
            <a:lvl1pPr algn="l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EB2D846-4706-B483-2439-07F03A28667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t" anchorCtr="0" compatLnSpc="1">
            <a:prstTxWarp prst="textNoShape">
              <a:avLst/>
            </a:prstTxWarp>
          </a:bodyPr>
          <a:lstStyle>
            <a:lvl1pPr algn="r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40421085-51A7-96D4-CA2A-A065BF5484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5013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3859CE7-BDE7-AEE8-F587-8483435887A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2A44494-4668-EE75-D4C6-D2722504A4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b" anchorCtr="0" compatLnSpc="1">
            <a:prstTxWarp prst="textNoShape">
              <a:avLst/>
            </a:prstTxWarp>
          </a:bodyPr>
          <a:lstStyle>
            <a:lvl1pPr algn="l" defTabSz="938213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FD761DA-E7CC-F63B-47F8-7C9F80F815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8" tIns="46939" rIns="93878" bIns="46939" numCol="1" anchor="b" anchorCtr="0" compatLnSpc="1">
            <a:prstTxWarp prst="textNoShape">
              <a:avLst/>
            </a:prstTxWarp>
          </a:bodyPr>
          <a:lstStyle>
            <a:lvl1pPr algn="r" defTabSz="938213">
              <a:defRPr sz="1200"/>
            </a:lvl1pPr>
          </a:lstStyle>
          <a:p>
            <a:fld id="{57AB1AEC-870D-439F-A2A2-FCFAA6DF2EC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BE8D09C-9CB0-7637-654B-4B49FB76B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D8788B7-5A36-4D27-823D-541D6F3F6714}" type="slidenum">
              <a:rPr lang="zh-CN" altLang="en-US" sz="1200"/>
              <a:pPr/>
              <a:t>1</a:t>
            </a:fld>
            <a:endParaRPr lang="en-US" altLang="zh-CN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42E2307-D114-1D33-9F93-CF274E315C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BD15C10E-D90B-BB7A-4F05-14F2048BD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09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等长记录：图</a:t>
            </a:r>
            <a:r>
              <a:rPr lang="en-US" altLang="zh-CN" dirty="0"/>
              <a:t>a</a:t>
            </a:r>
          </a:p>
          <a:p>
            <a:r>
              <a:rPr lang="zh-CN" altLang="en-US" dirty="0"/>
              <a:t>变长记录：图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42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文件依次存于外存连续的物理空间。</a:t>
            </a:r>
            <a:endParaRPr lang="en-US" altLang="zh-CN" dirty="0"/>
          </a:p>
          <a:p>
            <a:r>
              <a:rPr lang="zh-CN" altLang="en-US" dirty="0"/>
              <a:t>不允许对文件中间内容进行插入或删除。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04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302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64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04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872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631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70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71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73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P161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779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AAF507E3-3696-A409-039B-DE630A8AF7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4CFA335-5D66-44A1-8D38-238E3F4D1A16}" type="slidenum">
              <a:rPr lang="zh-CN" altLang="en-US" sz="1200"/>
              <a:pPr/>
              <a:t>27</a:t>
            </a:fld>
            <a:endParaRPr lang="en-US" altLang="zh-CN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281CCA7-ADEB-197D-F6AE-28E879392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9C645DA0-F8FD-A338-CD28-78728AEDAB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47F6654-9F01-4744-1245-1142E2810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01BA095-B51C-422E-8F3E-6E13D88E82C0}" type="slidenum">
              <a:rPr lang="zh-CN" altLang="en-US" sz="1200"/>
              <a:pPr/>
              <a:t>31</a:t>
            </a:fld>
            <a:endParaRPr lang="en-US" altLang="zh-CN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0843E06-E4D1-7E79-712E-ED83FFABEC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17BFA251-02B1-0D2E-DFCA-6A3B4B915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799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2814A405-9CF1-B430-72D5-788BF1BE33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DD75ABB-E51A-4C5F-9E51-D0F05148B170}" type="slidenum">
              <a:rPr lang="zh-CN" altLang="en-US" sz="1200"/>
              <a:pPr/>
              <a:t>34</a:t>
            </a:fld>
            <a:endParaRPr lang="en-US" altLang="zh-CN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D8AF4CF-13EE-B059-16E8-F940A8AA3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804EC319-E99F-5149-B422-D05138B5B6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虚拟设备：通过软件将物理独占设备虚拟出多个设备实现共享。</a:t>
            </a:r>
            <a:endParaRPr lang="en-US" altLang="zh-CN" dirty="0"/>
          </a:p>
          <a:p>
            <a:r>
              <a:rPr lang="zh-CN" altLang="en-US" dirty="0"/>
              <a:t>逻辑设备：硬盘的分区。</a:t>
            </a:r>
            <a:r>
              <a:rPr lang="en-US" altLang="zh-CN" dirty="0" err="1"/>
              <a:t>Cpu</a:t>
            </a:r>
            <a:r>
              <a:rPr lang="zh-CN" altLang="en-US" dirty="0"/>
              <a:t>的多个核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89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通道</a:t>
            </a:r>
            <a:r>
              <a:rPr lang="en-US" altLang="zh-CN" dirty="0" err="1"/>
              <a:t>io</a:t>
            </a:r>
            <a:r>
              <a:rPr lang="zh-CN" altLang="en-US" dirty="0"/>
              <a:t>：是</a:t>
            </a:r>
            <a:r>
              <a:rPr lang="en-US" altLang="zh-CN" dirty="0"/>
              <a:t>DMA</a:t>
            </a:r>
            <a:r>
              <a:rPr lang="zh-CN" altLang="en-US" dirty="0"/>
              <a:t>的发展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6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2852C70C-73C8-628B-BA4A-4F8E25026F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8213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6CE1F0F-1C34-4744-9FC0-606B8B083AC0}" type="slidenum">
              <a:rPr lang="zh-CN" altLang="en-US" sz="1200"/>
              <a:pPr/>
              <a:t>7</a:t>
            </a:fld>
            <a:endParaRPr lang="en-US" altLang="zh-CN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C2A557B-335E-1D37-6CBF-A678454EF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B82A05C-133A-8B82-15EC-20D64E7FE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在设备管理中相当的重要</a:t>
            </a:r>
            <a:endParaRPr lang="en-US" altLang="zh-CN" dirty="0"/>
          </a:p>
          <a:p>
            <a:r>
              <a:rPr lang="zh-CN" altLang="en-US" dirty="0"/>
              <a:t>双缓冲器：乒乓操作，并行化。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控制器与设备一一对应、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控制器控制若干个设备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交叉连接，提高灵活性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5912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对设备的管理，需要对设备进行登记，控制块。</a:t>
            </a:r>
            <a:endParaRPr lang="en-US" altLang="zh-CN" dirty="0"/>
          </a:p>
          <a:p>
            <a:r>
              <a:rPr lang="zh-CN" altLang="en-US" dirty="0"/>
              <a:t>放置进程的首地址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578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操作由通道程序完成，对于 不同设备执行不同的通道程序。设备处理程序具备根据不同</a:t>
            </a:r>
            <a:r>
              <a:rPr lang="en-US" altLang="zh-CN" dirty="0"/>
              <a:t>IO</a:t>
            </a:r>
            <a:r>
              <a:rPr lang="zh-CN" altLang="en-US" dirty="0"/>
              <a:t>编制相应通道程序的功能。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28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为了解决设备被占用导致的阻塞瓶颈，以及速度匹配问题。（共性问题）</a:t>
            </a:r>
            <a:endParaRPr lang="en-US" altLang="zh-CN" dirty="0"/>
          </a:p>
          <a:p>
            <a:r>
              <a:rPr lang="zh-CN" altLang="en-US" dirty="0"/>
              <a:t>假脱机将独占设备改造为共享设备，对用户是屏蔽的。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B1AEC-870D-439F-A2A2-FCFAA6DF2ECB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82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dd9.tif">
            <a:extLst>
              <a:ext uri="{FF2B5EF4-FFF2-40B4-BE49-F238E27FC236}">
                <a16:creationId xmlns:a16="http://schemas.microsoft.com/office/drawing/2014/main" id="{70D6C06A-FB4C-4844-BB70-BC97F214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269C710-B49E-4E68-A3A6-9A3CC3E5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29923D3-1947-43E6-BB0C-1801652E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8EAC5D6-4199-49F9-90B7-E64931E4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7BBC5C-DAE4-4329-9D5D-FB4A5AAB3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36564"/>
            <a:ext cx="1639337" cy="15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08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E25C3-328A-47C6-8AB8-AD9B9E02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D9E67-9F39-491F-A5CC-30E6ED9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CCFC24-FBA5-4EFB-87B6-F2A8FEFE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23559-BFD2-4DF5-9EB2-821C3A6C3D4F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4744-11B4-49A0-8968-E7E528C1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9185F-5EA8-45BF-AE70-10E78404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C889A-734A-4962-B35D-74C1D9CD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F041E-668E-4DDA-88DB-93332238192F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7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4450"/>
            <a:ext cx="7772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7788" y="1052513"/>
            <a:ext cx="4424362" cy="5708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052513"/>
            <a:ext cx="4424363" cy="5708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EC05B-E496-F465-80CD-84B5353C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E5B1F-7D75-4D0C-855F-2C0E630B2C29}" type="datetime13">
              <a:rPr lang="zh-CN" altLang="en-US"/>
              <a:pPr>
                <a:defRPr/>
              </a:pPr>
              <a:t>下午3时11分2秒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A8523-3EBB-1F76-6F52-39290C4B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CA18E-F1AF-F87C-9F7E-97D3B6B2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1050" y="6538913"/>
            <a:ext cx="1905000" cy="192087"/>
          </a:xfrm>
        </p:spPr>
        <p:txBody>
          <a:bodyPr/>
          <a:lstStyle>
            <a:lvl1pPr>
              <a:defRPr/>
            </a:lvl1pPr>
          </a:lstStyle>
          <a:p>
            <a:fld id="{20FC7C03-5BC3-49EF-AD7F-3B3120D8485E}" type="slidenum">
              <a:rPr lang="zh-CN" altLang="en-US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1878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dd6.tif">
            <a:extLst>
              <a:ext uri="{FF2B5EF4-FFF2-40B4-BE49-F238E27FC236}">
                <a16:creationId xmlns:a16="http://schemas.microsoft.com/office/drawing/2014/main" id="{9EC87CC6-7892-4564-B569-533D6C0A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0089D8E-7584-4543-8BBA-4F581590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D203C7D-D42A-4F6A-AF71-A3103B75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CFD3A6C-4152-42F8-A90B-101E4EFB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661B3-87AF-40B7-A752-8BF0784A8F63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A4CD46-7314-4FC1-834A-B50027209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" y="215281"/>
            <a:ext cx="834866" cy="7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2258CC-1566-46B3-9766-9ABC23E0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3E9635-6980-4F51-91F5-9EE5A626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151B84-0F45-4A9B-B17C-B2225F8D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59309-697D-4564-8D27-A5E6FC4655B5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5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EA7F253-E778-4BE8-9B9F-A42A97FB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A25BDE-EB94-455F-8B06-0EB7E138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6D2C24-AE62-4B62-B825-5C8C4C55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1E45A-1AA7-43D5-8462-AB4D466BC92E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1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6B0C21D-1CE6-4CEF-9A82-01CDFEED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B9F5FA2-B659-4746-B55A-A651CDF6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E0D8AEF-BDE5-472B-B6BF-76D525E9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C1F75-9F48-41F4-AE12-480676FF437B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5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28FDAB9-1ED7-4DD1-A4A4-1D24C953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C085F6F-2E96-4232-8CAB-463C046B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DBBFAC8-2BF4-4D75-AF43-81FE428B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955812-646F-4C48-B220-A4CDC6DDBC89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3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D8C6B3A-40A7-4D7B-8CE9-D08B8328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0660B09-68E6-48E5-A5E4-B5EA023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58E6177-D4A4-422B-9A91-7BFD4FF1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0B5EA1-D7E5-4BC0-96C6-156985ED8BD3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3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A0A9CE8-89DD-437E-9BFD-797D32A0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A960E38-2F4F-4294-A4E1-30B060E9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1D5EC0B-BFBF-4FBB-8114-2C037E52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E55DA-ABB7-4B95-A10F-5E1D4B36A2BB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0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B3F2729-F396-472B-AAA6-4124C61C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15FF19B-C61B-41B9-981A-3EAF6D7A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66430EB-61F1-402B-BE62-2364769A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6A8B2E-6BF4-4D47-B263-208395A82FBC}" type="slidenum">
              <a:rPr lang="zh-CN" altLang="en-US" smtClean="0"/>
              <a:pPr/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89110898-B060-4208-9FCC-492E41435D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339ECB9-7879-45B2-89D2-F000E6F492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5B423F-A8B2-4BF1-8E15-0987463EC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58EC7-C9F9-4A52-991F-642E88B9E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软件技术基础 东北大学 王庆 2005 R3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5E6C7-2A10-4E28-91FF-F3821A7C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4F71401-9BE9-44D3-BC62-A55F9FFEE32E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59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3620303C-7B82-4D2A-8F7D-DC7898101BDE}"/>
              </a:ext>
            </a:extLst>
          </p:cNvPr>
          <p:cNvSpPr txBox="1">
            <a:spLocks/>
          </p:cNvSpPr>
          <p:nvPr/>
        </p:nvSpPr>
        <p:spPr bwMode="auto">
          <a:xfrm>
            <a:off x="107504" y="1844824"/>
            <a:ext cx="91424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6000" spc="5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rPr>
              <a:t>计算机软件技术基础</a:t>
            </a:r>
            <a:endParaRPr lang="zh-CN" altLang="en-US" sz="6000" spc="50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836DBC0B-6F6E-473C-AE3B-556800F715C7}"/>
              </a:ext>
            </a:extLst>
          </p:cNvPr>
          <p:cNvSpPr txBox="1">
            <a:spLocks/>
          </p:cNvSpPr>
          <p:nvPr/>
        </p:nvSpPr>
        <p:spPr bwMode="auto">
          <a:xfrm>
            <a:off x="1403648" y="4005263"/>
            <a:ext cx="64008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张磊 （机械电子研究所）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  <a:defRPr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东北大学机械工程与自动化学院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  <a:defRPr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zhanglei@me.neu.edu.cn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2E996C19-0C20-4CA6-A3EE-D594DC0CC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86" y="232440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智能制造系</a:t>
            </a:r>
            <a:endParaRPr lang="en-US" altLang="zh-C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>
            <a:extLst>
              <a:ext uri="{FF2B5EF4-FFF2-40B4-BE49-F238E27FC236}">
                <a16:creationId xmlns:a16="http://schemas.microsoft.com/office/drawing/2014/main" id="{186B0620-5070-9CD6-A83B-1E46BB787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000" y="1267792"/>
            <a:ext cx="8909050" cy="5689600"/>
          </a:xfrm>
        </p:spPr>
        <p:txBody>
          <a:bodyPr/>
          <a:lstStyle/>
          <a:p>
            <a:pPr marL="269875" indent="-269875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设备管理的过程</a:t>
            </a:r>
          </a:p>
          <a:p>
            <a:pPr marL="628650" lvl="1" indent="-179388"/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设备分配程序</a:t>
            </a:r>
          </a:p>
          <a:p>
            <a:pPr marL="985838" lvl="2" indent="-177800"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当系统为某一进程分配外设时，按顺序进行检查：</a:t>
            </a:r>
          </a:p>
          <a:p>
            <a:pPr marL="985838" lvl="2" indent="-177800"/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设备控制块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－ 是否空闲，如空闲进行下一步，否则放入等待队列</a:t>
            </a:r>
          </a:p>
          <a:p>
            <a:pPr marL="985838" lvl="2" indent="-177800"/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控制器控制块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－ 是否空闲，如空闲进行下一步，否则放入等待队列</a:t>
            </a:r>
          </a:p>
          <a:p>
            <a:pPr marL="985838" lvl="2" indent="-177800"/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通道控制块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－是否空闲，如空闲进行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操作，否则放入等待队列</a:t>
            </a:r>
          </a:p>
          <a:p>
            <a:pPr marL="985838" lvl="2" indent="-177800"/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85838" lvl="2" indent="-177800"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当多个进程对同一个设备提出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请求时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85838" lvl="2" indent="-177800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设备分配算法：</a:t>
            </a:r>
          </a:p>
          <a:p>
            <a:pPr marL="1797050" lvl="3" indent="-365125">
              <a:spcBef>
                <a:spcPct val="3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先来先服务（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first come first serve）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--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按请求的先后顺序对进程进行排列，首先分配给队头的进程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97050" lvl="3" indent="-365125">
              <a:spcBef>
                <a:spcPct val="3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优先数法（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priority）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--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按进程优先数的高低进行分配。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97050" lvl="3" indent="-365125">
              <a:spcBef>
                <a:spcPct val="30000"/>
              </a:spcBef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防止系统因设备分配不当而产生死锁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BF5121C-9310-4D87-DE5D-75E4BE52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3A6EB35-6B3B-4962-94F7-6295EDE2563E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8D2384-2A42-4FF3-A2ED-1E0D716A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840CB3A2-C2F3-D809-429C-0D32B4414C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938" y="1102121"/>
            <a:ext cx="8897937" cy="5783263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设备管理的过程</a:t>
            </a:r>
          </a:p>
          <a:p>
            <a:pPr marL="862013" lvl="1">
              <a:spcBef>
                <a:spcPct val="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设备处理程序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作用：处理各种外设的中断请求、解释执行来自键盘的控制命令或程序中的系统调用命令，驱动外设进行某种操作。使外设和处理机之间进行通信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过程：</a:t>
            </a: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合法性检验：判断命令是否合法</a:t>
            </a: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翻译：将指令或命令转换成通道能识别的操作符及参数，得到通道入口程序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发出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指令</a:t>
            </a:r>
          </a:p>
          <a:p>
            <a:pPr marL="1901825" lvl="3"/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操作完成（或出现异常事件）时，向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发出中断请求，要求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作出相应处理</a:t>
            </a: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操作一般由通道程序来完成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设备处理进程</a:t>
            </a:r>
          </a:p>
          <a:p>
            <a:pPr marL="1901825" lvl="3"/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设备处理程序作为一个进程存在于系统当中，平时处于静止</a:t>
            </a: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阻塞</a:t>
            </a: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状态，当有（</a:t>
            </a: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请求、</a:t>
            </a: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中断）时才被唤醒。当操作完成之后，又把自己挂起。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215F60F-9106-6769-3275-B2A5255D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0F49597-C9F4-489D-9EE6-0A45E0D54315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057C2A-1701-4D0A-9E8B-B2459F77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>
            <a:extLst>
              <a:ext uri="{FF2B5EF4-FFF2-40B4-BE49-F238E27FC236}">
                <a16:creationId xmlns:a16="http://schemas.microsoft.com/office/drawing/2014/main" id="{DE015650-25C0-EE66-CF71-4994A90B42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488" y="1012825"/>
            <a:ext cx="5641975" cy="5762625"/>
          </a:xfrm>
        </p:spPr>
        <p:txBody>
          <a:bodyPr/>
          <a:lstStyle/>
          <a:p>
            <a:pPr marL="182563" indent="-182563">
              <a:lnSpc>
                <a:spcPct val="90000"/>
              </a:lnSpc>
              <a:spcBef>
                <a:spcPct val="15000"/>
              </a:spcBef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虚拟设备</a:t>
            </a: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假脱机系统（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Spool, simultaneous peripheral operation on line）</a:t>
            </a: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利用高速的</a:t>
            </a:r>
            <a:r>
              <a:rPr lang="zh-CN" altLang="en-US" sz="2000" b="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直接存储设备</a:t>
            </a:r>
            <a:r>
              <a:rPr lang="en-US" altLang="zh-CN" sz="2000" b="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(DASD),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一般为磁盘，来模拟低速的独占设备，并使其转换为共享设备。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Spooling</a:t>
            </a:r>
          </a:p>
          <a:p>
            <a:pPr marL="985838" lvl="2" indent="-177800">
              <a:lnSpc>
                <a:spcPct val="90000"/>
              </a:lnSpc>
              <a:spcBef>
                <a:spcPct val="15000"/>
              </a:spcBef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将用户的设备作业以文件的形式存储在磁盘的特定区域（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输入井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pPr marL="985838" lvl="2" indent="-177800">
              <a:lnSpc>
                <a:spcPct val="90000"/>
              </a:lnSpc>
              <a:spcBef>
                <a:spcPct val="15000"/>
              </a:spcBef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需要时，将设备作业的文件读入内存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Spooling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85838" lvl="2" indent="-177800">
              <a:lnSpc>
                <a:spcPct val="90000"/>
              </a:lnSpc>
              <a:spcBef>
                <a:spcPct val="15000"/>
              </a:spcBef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将输出内容以文件形式存储在磁盘的特定区域（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输出井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85838" lvl="2" indent="-177800">
              <a:lnSpc>
                <a:spcPct val="90000"/>
              </a:lnSpc>
              <a:spcBef>
                <a:spcPct val="15000"/>
              </a:spcBef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当用户作业完成时，把相应的输出井中的输出内容送到设备输出</a:t>
            </a: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减轻了对频繁使用外设的压力</a:t>
            </a: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可防止不恰当外设分配而引起的死锁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但需要占用一定的存储空间</a:t>
            </a:r>
          </a:p>
          <a:p>
            <a:pPr marL="628650" lvl="1" indent="-266700">
              <a:lnSpc>
                <a:spcPct val="90000"/>
              </a:lnSpc>
              <a:spcBef>
                <a:spcPct val="15000"/>
              </a:spcBef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不适用于实时环境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9011316-98BD-B0F5-4195-67E81DC4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BA1A6CF-975E-4359-B76A-59D02EE71B67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65893" name="Picture 5" descr="Snap14">
            <a:extLst>
              <a:ext uri="{FF2B5EF4-FFF2-40B4-BE49-F238E27FC236}">
                <a16:creationId xmlns:a16="http://schemas.microsoft.com/office/drawing/2014/main" id="{EF32D264-62BA-BE39-6026-44E57680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499101" y="1124744"/>
            <a:ext cx="3744911" cy="5472112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CC01A45-7D0C-4219-B851-762F1A06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>
            <a:extLst>
              <a:ext uri="{FF2B5EF4-FFF2-40B4-BE49-F238E27FC236}">
                <a16:creationId xmlns:a16="http://schemas.microsoft.com/office/drawing/2014/main" id="{DA496778-537E-1A63-C175-31DD196C8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79897"/>
            <a:ext cx="8864600" cy="5805487"/>
          </a:xfrm>
        </p:spPr>
        <p:txBody>
          <a:bodyPr/>
          <a:lstStyle/>
          <a:p>
            <a:pPr marL="182563" indent="-182563">
              <a:lnSpc>
                <a:spcPct val="8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文件是用于存储程序、数据的。文件存储于外存储器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磁盘、光碟、磁带等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文件管理的引入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82563" indent="-182563">
              <a:lnSpc>
                <a:spcPct val="8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：逻辑概念，模仿日常的纸张文件</a:t>
            </a:r>
          </a:p>
          <a:p>
            <a:pPr marL="985838" lvl="2" indent="-265113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数据或字符序列的集合。如：原程序、目标程序等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文件名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：用于标识一个文件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记录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：文件由若干记录组成，一条记录由若干数据项组成</a:t>
            </a:r>
          </a:p>
          <a:p>
            <a:pPr marL="985838" lvl="2" indent="-265113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如：程序的一行，登记表中的一条记录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数据项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：由若干字节或字符组成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字符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：字母、数字、符号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字节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：计算机的存储单位，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Byte = 8 bits</a:t>
            </a:r>
          </a:p>
          <a:p>
            <a:pPr marL="985838" lvl="2" indent="-265113">
              <a:lnSpc>
                <a:spcPct val="8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1Kb = 1024 bytes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1Mb = 1024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Kb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85838" lvl="2" indent="-265113">
              <a:lnSpc>
                <a:spcPct val="8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1Gb = 1024 Mb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1Tb = 1024 Gb</a:t>
            </a:r>
          </a:p>
          <a:p>
            <a:pPr marL="541338" lvl="1" indent="-179388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文件系统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中负责存取、管理文件的程序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782906-91C0-6D9E-923E-5BEACF1F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7E31E4E-FA68-4F3A-935A-7325EC4C71EA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166917" name="AutoShape 5">
            <a:extLst>
              <a:ext uri="{FF2B5EF4-FFF2-40B4-BE49-F238E27FC236}">
                <a16:creationId xmlns:a16="http://schemas.microsoft.com/office/drawing/2014/main" id="{3B1C226A-51FD-73B5-8661-B5670A393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205038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8" name="AutoShape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B7E14B9-5876-457A-3D34-1D518E89A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2" y="1956990"/>
            <a:ext cx="4248273" cy="3748088"/>
          </a:xfrm>
          <a:prstGeom prst="cloudCallout">
            <a:avLst>
              <a:gd name="adj1" fmla="val -90463"/>
              <a:gd name="adj2" fmla="val -33181"/>
            </a:avLst>
          </a:prstGeom>
          <a:solidFill>
            <a:srgbClr val="8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 lIns="0" tIns="0" rIns="0" bIns="0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</a:t>
            </a:r>
            <a:r>
              <a:rPr lang="en-US" altLang="zh-CN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80%</a:t>
            </a: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以上用于数据处理</a:t>
            </a:r>
          </a:p>
          <a:p>
            <a:pPr>
              <a:spcBef>
                <a:spcPct val="0"/>
              </a:spcBef>
            </a:pP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全部放入内存不现实，所以引入外存来存储大量永久性信息</a:t>
            </a:r>
          </a:p>
          <a:p>
            <a:pPr>
              <a:spcBef>
                <a:spcPct val="0"/>
              </a:spcBef>
            </a:pP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用户自己管理文件，既复杂又繁琐，且容易破坏已存入的信息</a:t>
            </a:r>
          </a:p>
          <a:p>
            <a:pPr>
              <a:spcBef>
                <a:spcPct val="0"/>
              </a:spcBef>
            </a:pP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多用户环境下，安全保密问题更为突出</a:t>
            </a:r>
          </a:p>
          <a:p>
            <a:pPr>
              <a:spcBef>
                <a:spcPct val="0"/>
              </a:spcBef>
            </a:pPr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用户自己管理既不可能也不允许</a:t>
            </a:r>
            <a:endParaRPr lang="en-US" altLang="zh-CN" sz="160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1F7B19C-8178-4EA0-A8F0-35A228EA7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69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917"/>
                  </p:tgtEl>
                </p:cond>
              </p:nextCondLst>
            </p:seq>
          </p:childTnLst>
        </p:cTn>
      </p:par>
    </p:tnLst>
    <p:bldLst>
      <p:bldP spid="16691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>
            <a:extLst>
              <a:ext uri="{FF2B5EF4-FFF2-40B4-BE49-F238E27FC236}">
                <a16:creationId xmlns:a16="http://schemas.microsoft.com/office/drawing/2014/main" id="{46697D66-1D24-8D3C-D3DD-35B6A3B645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23627"/>
            <a:ext cx="8864600" cy="2665413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文件分类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按开发划分：程序文件、数据文件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按用途划分：系统文件、库文件、用户文件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按存取划分：可执行文件、只读文件、读写文件等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文件存储介质及物理单位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磁盘的地址描述：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磁头号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+ 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磁道号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+ 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扇区号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90DA96E4-0B07-4A39-2DE6-48E9013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8622395-DF36-497C-819B-F35B8692E3A2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67951" name="Picture 15" descr="Snap15">
            <a:extLst>
              <a:ext uri="{FF2B5EF4-FFF2-40B4-BE49-F238E27FC236}">
                <a16:creationId xmlns:a16="http://schemas.microsoft.com/office/drawing/2014/main" id="{70841898-047E-F1AC-8F9E-75B1106F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0825" y="3669023"/>
            <a:ext cx="8424863" cy="3072345"/>
          </a:xfrm>
          <a:prstGeom prst="rect">
            <a:avLst/>
          </a:prstGeom>
          <a:noFill/>
        </p:spPr>
      </p:pic>
      <p:sp>
        <p:nvSpPr>
          <p:cNvPr id="167941" name="AutoShape 5">
            <a:extLst>
              <a:ext uri="{FF2B5EF4-FFF2-40B4-BE49-F238E27FC236}">
                <a16:creationId xmlns:a16="http://schemas.microsoft.com/office/drawing/2014/main" id="{7A7B4CF4-A140-CA79-E3AE-2B5FE239D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176463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943" name="AutoShape 7">
            <a:extLst>
              <a:ext uri="{FF2B5EF4-FFF2-40B4-BE49-F238E27FC236}">
                <a16:creationId xmlns:a16="http://schemas.microsoft.com/office/drawing/2014/main" id="{C99B244E-8FA3-5927-7245-AFB397925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2492375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944" name="AutoShape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AFA1EF3-C0E7-45C0-DE5F-555D4661D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75" y="571500"/>
            <a:ext cx="2409825" cy="990600"/>
          </a:xfrm>
          <a:prstGeom prst="cloudCallout">
            <a:avLst>
              <a:gd name="adj1" fmla="val -20620"/>
              <a:gd name="adj2" fmla="val 133972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/>
              <a:t>不同的</a:t>
            </a:r>
            <a:r>
              <a:rPr lang="en-US" altLang="zh-CN"/>
              <a:t>OS</a:t>
            </a:r>
            <a:r>
              <a:rPr lang="zh-CN" altLang="en-US"/>
              <a:t>略有不同例如</a:t>
            </a:r>
            <a:r>
              <a:rPr lang="en-US" altLang="zh-CN"/>
              <a:t>Windows….</a:t>
            </a:r>
          </a:p>
          <a:p>
            <a:pPr>
              <a:defRPr/>
            </a:pPr>
            <a:r>
              <a:rPr lang="en-US" altLang="zh-CN"/>
              <a:t>NTFS</a:t>
            </a:r>
            <a:r>
              <a:rPr lang="zh-CN" altLang="en-US"/>
              <a:t>，</a:t>
            </a:r>
            <a:r>
              <a:rPr lang="en-US" altLang="zh-CN"/>
              <a:t>FAT32</a:t>
            </a:r>
          </a:p>
        </p:txBody>
      </p:sp>
      <p:sp>
        <p:nvSpPr>
          <p:cNvPr id="167945" name="AutoShape 9">
            <a:extLst>
              <a:ext uri="{FF2B5EF4-FFF2-40B4-BE49-F238E27FC236}">
                <a16:creationId xmlns:a16="http://schemas.microsoft.com/office/drawing/2014/main" id="{EDE28A2F-3A49-CD1E-7EBB-FE8F3E752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5229225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946" name="AutoShape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5EAD85D-E088-B93B-582D-DADE0A132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75" y="-20638"/>
            <a:ext cx="2409825" cy="2297113"/>
          </a:xfrm>
          <a:prstGeom prst="cloudCallout">
            <a:avLst>
              <a:gd name="adj1" fmla="val -394"/>
              <a:gd name="adj2" fmla="val 63819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物理块、物理段、物理记录。是内存与外设进行信息交换的</a:t>
            </a:r>
            <a:r>
              <a:rPr lang="zh-CN" altLang="en-US" b="1"/>
              <a:t>基本物理单位</a:t>
            </a:r>
            <a:r>
              <a:rPr lang="zh-CN" altLang="en-US"/>
              <a:t>一般为：</a:t>
            </a:r>
            <a:r>
              <a:rPr lang="en-US" altLang="zh-CN"/>
              <a:t>256</a:t>
            </a:r>
            <a:r>
              <a:rPr lang="zh-CN" altLang="en-US"/>
              <a:t>，</a:t>
            </a:r>
            <a:r>
              <a:rPr lang="en-US" altLang="zh-CN"/>
              <a:t>512</a:t>
            </a:r>
          </a:p>
          <a:p>
            <a:r>
              <a:rPr lang="en-US" altLang="zh-CN"/>
              <a:t>Windows</a:t>
            </a:r>
            <a:r>
              <a:rPr lang="zh-CN" altLang="en-US"/>
              <a:t>的基本单位是：簇</a:t>
            </a:r>
            <a:r>
              <a:rPr lang="en-US" altLang="zh-CN"/>
              <a:t>(Cluster)</a:t>
            </a:r>
          </a:p>
        </p:txBody>
      </p:sp>
      <p:sp>
        <p:nvSpPr>
          <p:cNvPr id="167942" name="AutoShape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E8292F8-E8C0-BA30-3530-7DB64F679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0"/>
            <a:ext cx="2879725" cy="2293938"/>
          </a:xfrm>
          <a:prstGeom prst="cloudCallout">
            <a:avLst>
              <a:gd name="adj1" fmla="val -46139"/>
              <a:gd name="adj2" fmla="val 41144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zh-CN" altLang="en-US"/>
              <a:t>系统文件：和</a:t>
            </a:r>
            <a:r>
              <a:rPr lang="en-US" altLang="zh-CN"/>
              <a:t>OS</a:t>
            </a:r>
            <a:r>
              <a:rPr lang="zh-CN" altLang="en-US"/>
              <a:t>有关，一般只供</a:t>
            </a:r>
            <a:r>
              <a:rPr lang="en-US" altLang="zh-CN"/>
              <a:t>OS</a:t>
            </a:r>
            <a:r>
              <a:rPr lang="zh-CN" altLang="en-US"/>
              <a:t>自身调用</a:t>
            </a:r>
            <a:endParaRPr lang="en-US" altLang="zh-CN"/>
          </a:p>
          <a:p>
            <a:pPr>
              <a:buFontTx/>
              <a:buChar char="•"/>
            </a:pPr>
            <a:r>
              <a:rPr lang="zh-CN" altLang="en-US"/>
              <a:t>库文件：</a:t>
            </a:r>
            <a:r>
              <a:rPr lang="en-US" altLang="zh-CN"/>
              <a:t>OS</a:t>
            </a:r>
            <a:r>
              <a:rPr lang="zh-CN" altLang="en-US"/>
              <a:t>为用户提供的一些标准过程、函数及使用程序等</a:t>
            </a:r>
            <a:endParaRPr lang="en-US" altLang="zh-CN"/>
          </a:p>
          <a:p>
            <a:pPr>
              <a:buFontTx/>
              <a:buChar char="•"/>
            </a:pPr>
            <a:r>
              <a:rPr lang="zh-CN" altLang="en-US"/>
              <a:t>用户文件：用户自己编制的程序及数据文件。</a:t>
            </a:r>
            <a:endParaRPr lang="en-US" altLang="zh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00B1635-2A2C-4CE7-A288-3BE3B0892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79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941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679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9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94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79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79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945"/>
                  </p:tgtEl>
                </p:cond>
              </p:nextCondLst>
            </p:seq>
          </p:childTnLst>
        </p:cTn>
      </p:par>
    </p:tnLst>
    <p:bldLst>
      <p:bldP spid="167944" grpId="0" animBg="1" autoUpdateAnimBg="0"/>
      <p:bldP spid="167946" grpId="0" animBg="1" autoUpdateAnimBg="0"/>
      <p:bldP spid="167942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8F045128-CDF0-A13C-0DF9-FC9B6CE1A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613" y="1053355"/>
            <a:ext cx="8864600" cy="5688013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文件结构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文件的逻辑结构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90000"/>
              </a:lnSpc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从用户角度看到的文件结构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流式文件：由一串连续的字符序列构成，如：声音、位图文件等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记录式文件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等长记录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变长记录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文件的物理结构 </a:t>
            </a:r>
          </a:p>
          <a:p>
            <a:pPr marL="1333500" lvl="2">
              <a:lnSpc>
                <a:spcPct val="90000"/>
              </a:lnSpc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逻辑文件在物理介质上的存放形式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90000"/>
              </a:lnSpc>
              <a:buFontTx/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实现方式：转换文件逻辑地址和物理地址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顺序结构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链式结构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索引结构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文件的存取方式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对文件内容的访问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顺序存取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直接（随机）存取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0CC6590-C6F6-D7E2-8D89-50D79EB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8E74530-397C-4A0B-AEC4-71E6FAD25201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68967" name="Picture 7" descr="Snap16">
            <a:extLst>
              <a:ext uri="{FF2B5EF4-FFF2-40B4-BE49-F238E27FC236}">
                <a16:creationId xmlns:a16="http://schemas.microsoft.com/office/drawing/2014/main" id="{00549B53-165C-1B94-462C-966C0F31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65813" y="2616597"/>
            <a:ext cx="3243262" cy="4268787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F86A7CB-5B06-4D6F-B3BE-546D03927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BA64349D-C018-F8D9-6C4A-68840C6A7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34542"/>
            <a:ext cx="8864600" cy="3230562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文件结构</a:t>
            </a:r>
          </a:p>
          <a:p>
            <a:pPr marL="862013" lvl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1）顺序存储结构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等长记录和不等长记录文件，采用不同的存储方式。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对于不等长记录要存储记录的长度信息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一旦知道首地址就可访问记录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必须预先知道最大长度，以便分配足够的连续存储空间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插入删除只能在尾部进行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适用于读写文件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E99C874-16FE-4FF8-E0D5-3E49DF20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ACB8FC3-E336-4952-9CC2-A68B4ACA8382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97638" name="Picture 6" descr="Snap17">
            <a:extLst>
              <a:ext uri="{FF2B5EF4-FFF2-40B4-BE49-F238E27FC236}">
                <a16:creationId xmlns:a16="http://schemas.microsoft.com/office/drawing/2014/main" id="{B16CBCDB-D7CD-C07C-B0AC-77EE4582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1188" y="4223146"/>
            <a:ext cx="7993062" cy="2662238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4528B66-4835-465B-99B4-18F823108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>
            <a:extLst>
              <a:ext uri="{FF2B5EF4-FFF2-40B4-BE49-F238E27FC236}">
                <a16:creationId xmlns:a16="http://schemas.microsoft.com/office/drawing/2014/main" id="{E0FB4236-BD6E-D4B7-2E75-4CC96DC587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25264"/>
            <a:ext cx="8943975" cy="3671888"/>
          </a:xfrm>
        </p:spPr>
        <p:txBody>
          <a:bodyPr/>
          <a:lstStyle/>
          <a:p>
            <a:pPr marL="285750" indent="-285750">
              <a:lnSpc>
                <a:spcPct val="95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文件结构</a:t>
            </a:r>
          </a:p>
          <a:p>
            <a:pPr marL="862013" lvl="1">
              <a:lnSpc>
                <a:spcPct val="95000"/>
              </a:lnSpc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2）链式存储结构</a:t>
            </a:r>
          </a:p>
          <a:p>
            <a:pPr marL="1333500" lvl="2">
              <a:lnSpc>
                <a:spcPct val="95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不要求连续的物理段</a:t>
            </a:r>
          </a:p>
          <a:p>
            <a:pPr marL="1333500" lvl="2">
              <a:lnSpc>
                <a:spcPct val="95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每个物理段的最后一个单元保存连接指针，指向下一个物理段</a:t>
            </a:r>
          </a:p>
          <a:p>
            <a:pPr marL="1333500" lvl="2">
              <a:lnSpc>
                <a:spcPct val="95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第一个物理段的地址存放在文件目录中</a:t>
            </a:r>
          </a:p>
          <a:p>
            <a:pPr marL="1333500" lvl="2">
              <a:lnSpc>
                <a:spcPct val="95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最后一个物理段的指针为空</a:t>
            </a:r>
          </a:p>
          <a:p>
            <a:pPr marL="1333500" lvl="2">
              <a:lnSpc>
                <a:spcPct val="95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</a:p>
          <a:p>
            <a:pPr marL="1901825" lvl="3">
              <a:lnSpc>
                <a:spcPct val="95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不必声明文件的长度</a:t>
            </a:r>
          </a:p>
          <a:p>
            <a:pPr marL="1901825" lvl="3">
              <a:lnSpc>
                <a:spcPct val="95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若记录长度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&lt;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物理段，则可以每个物理段一个记录，便于插入和删除</a:t>
            </a:r>
          </a:p>
          <a:p>
            <a:pPr marL="1901825" lvl="3">
              <a:lnSpc>
                <a:spcPct val="95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否则要知道记录长度和物理段个数的对应关系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5A74387-668E-53EC-23EA-BB5A1ADE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4CBC6EF-9BDE-442E-A2E1-3FEE7CE3391A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69991" name="Picture 7" descr="Snap18">
            <a:extLst>
              <a:ext uri="{FF2B5EF4-FFF2-40B4-BE49-F238E27FC236}">
                <a16:creationId xmlns:a16="http://schemas.microsoft.com/office/drawing/2014/main" id="{06D026AF-2053-5EDD-F526-2A993007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825" y="4647009"/>
            <a:ext cx="8459788" cy="2238375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30978BC-3ECC-4F35-9AD1-00C97C80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>
            <a:extLst>
              <a:ext uri="{FF2B5EF4-FFF2-40B4-BE49-F238E27FC236}">
                <a16:creationId xmlns:a16="http://schemas.microsoft.com/office/drawing/2014/main" id="{E66BB549-6A93-D7B8-5781-75068F4D0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87809"/>
            <a:ext cx="8864600" cy="2989263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文件结构</a:t>
            </a:r>
          </a:p>
          <a:p>
            <a:pPr marL="862013" lvl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3）索引存储结构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又称随机文件结构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按关键字为每个文件建立一张索引表，顺序排列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访问记录时，先将索引表调入内存，然后按关键字查找，找到相应物理段后，在对外存的相应地址进行访问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即可顺序访问又可随机访问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A032BA1-D0E7-5644-746A-F156F92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637D6C0-B65C-4EE4-8212-EE03907FA0BA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71014" name="Picture 6" descr="Snap19">
            <a:extLst>
              <a:ext uri="{FF2B5EF4-FFF2-40B4-BE49-F238E27FC236}">
                <a16:creationId xmlns:a16="http://schemas.microsoft.com/office/drawing/2014/main" id="{F2FEE9DF-080D-2C9B-0D44-8AAD3F50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55650" y="3743722"/>
            <a:ext cx="7920038" cy="3141662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BDC3BBB-F99B-47A7-BC61-3ABA96A86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605CC8B1-FF44-1168-3B82-0E650E3D0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95784"/>
            <a:ext cx="8864600" cy="5689600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文件目录管理</a:t>
            </a: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文件的构成：（从文件管理的角度）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文件说明 或称 文件控制块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FCB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File Control Block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文件体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文件本身的内容，记录式或流式文件</a:t>
            </a: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文件控制块：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为每个文件创建一个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sz="2000" b="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文件名、扩展名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文件内部名</a:t>
            </a:r>
          </a:p>
          <a:p>
            <a:pPr marL="1333500" lvl="2"/>
            <a:r>
              <a:rPr lang="zh-CN" altLang="en-US" sz="20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外存的起始地址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（物理地址）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文件结构形式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文件类型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文件的属性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只读、读写、隐藏、系统、子目录等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建立、修改、访问的时间日期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文件的长度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…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F5F94FE-524D-D2C5-2319-50D91FCA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C76241E-DB4A-4DDF-9EA5-D314BF68B359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399248-708C-41D9-9400-498C38073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>
            <a:extLst>
              <a:ext uri="{FF2B5EF4-FFF2-40B4-BE49-F238E27FC236}">
                <a16:creationId xmlns:a16="http://schemas.microsoft.com/office/drawing/2014/main" id="{C8D122C0-551A-8321-D005-CD20EE5752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108520" y="1162050"/>
            <a:ext cx="9316144" cy="5507038"/>
          </a:xfrm>
        </p:spPr>
        <p:txBody>
          <a:bodyPr/>
          <a:lstStyle/>
          <a:p>
            <a:pPr marL="862013" lvl="1">
              <a:buFontTx/>
              <a:buNone/>
            </a:pP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中管理外部设备的程序。实现设备的分配、回收，调度和控制设备进行</a:t>
            </a:r>
            <a:r>
              <a:rPr lang="en-US" altLang="zh-CN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操作</a:t>
            </a:r>
          </a:p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设备（外设）</a:t>
            </a: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是信息的输入输出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(I/O)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机构，它为进程提供与外部世界的通信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Input device：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键盘、鼠标等</a:t>
            </a: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Output device：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打印机、绘图仪、显示器等</a:t>
            </a: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I/O：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磁带机、磁盘、网络卡、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USB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设备等</a:t>
            </a:r>
          </a:p>
          <a:p>
            <a:pPr marL="862013" lvl="1"/>
            <a:r>
              <a:rPr lang="en-US" altLang="zh-CN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设备的特点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处理速度的差异：与主机的差异，设备之间的差异。可能相差几个数量级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传输单位的差异：字符、字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双字节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、字节、块、记录等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数据表示方式的差异：不同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设备采用不同的数据编码方式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操作方式的差异：顺序存取、随机存取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种类繁多，层出不穷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9AD0E9-0D41-D741-11C0-E0B1FAEE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056837C-02C6-42A9-AD6F-17C0ACA3B546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618ECE-6669-4071-9DF4-59309C3E0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>
            <a:extLst>
              <a:ext uri="{FF2B5EF4-FFF2-40B4-BE49-F238E27FC236}">
                <a16:creationId xmlns:a16="http://schemas.microsoft.com/office/drawing/2014/main" id="{962BBB41-785E-8D7B-62D8-59D396892A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96231"/>
            <a:ext cx="8864600" cy="5545137"/>
          </a:xfrm>
        </p:spPr>
        <p:txBody>
          <a:bodyPr/>
          <a:lstStyle/>
          <a:p>
            <a:pPr marL="285750" indent="-285750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文件目录管理</a:t>
            </a:r>
          </a:p>
          <a:p>
            <a:pPr marL="862013"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文件目录：逻辑概念，模仿日常的文件夹</a:t>
            </a:r>
          </a:p>
          <a:p>
            <a:pPr marL="1333500"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文件控制块的集合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，是为迅速、方便地查找文件而建立的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是一种特殊用途的文件</a:t>
            </a:r>
          </a:p>
          <a:p>
            <a:pPr marL="1333500" lvl="2"/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是文件管理的一个重要方面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通常有三种组织方式</a:t>
            </a:r>
          </a:p>
          <a:p>
            <a:pPr marL="862013"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目录组织方式：</a:t>
            </a:r>
          </a:p>
          <a:p>
            <a:pPr marL="1333500"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一级目录结构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看作是一个线性表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FA289584-B7DD-B194-FCB6-4FA4E6EB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F939674-EB90-4579-AFC2-FFF6AD1C5B7C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zh-CN">
              <a:solidFill>
                <a:schemeClr val="bg2"/>
              </a:solidFill>
            </a:endParaRPr>
          </a:p>
        </p:txBody>
      </p:sp>
      <p:graphicFrame>
        <p:nvGraphicFramePr>
          <p:cNvPr id="172051" name="Group 19">
            <a:extLst>
              <a:ext uri="{FF2B5EF4-FFF2-40B4-BE49-F238E27FC236}">
                <a16:creationId xmlns:a16="http://schemas.microsoft.com/office/drawing/2014/main" id="{4E8CF856-CAD4-0E23-BE52-D5C8C10FD59B}"/>
              </a:ext>
            </a:extLst>
          </p:cNvPr>
          <p:cNvGraphicFramePr>
            <a:graphicFrameLocks noGrp="1"/>
          </p:cNvGraphicFramePr>
          <p:nvPr/>
        </p:nvGraphicFramePr>
        <p:xfrm>
          <a:off x="5724525" y="4292600"/>
          <a:ext cx="1079500" cy="1728789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9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54" name="Rectangle 17">
            <a:extLst>
              <a:ext uri="{FF2B5EF4-FFF2-40B4-BE49-F238E27FC236}">
                <a16:creationId xmlns:a16="http://schemas.microsoft.com/office/drawing/2014/main" id="{478F4A3D-F69C-160A-4D1B-1EB1E2C7A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300" y="4340225"/>
            <a:ext cx="1089025" cy="392113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文件</a:t>
            </a:r>
          </a:p>
        </p:txBody>
      </p:sp>
      <p:sp>
        <p:nvSpPr>
          <p:cNvPr id="35855" name="Freeform 18">
            <a:extLst>
              <a:ext uri="{FF2B5EF4-FFF2-40B4-BE49-F238E27FC236}">
                <a16:creationId xmlns:a16="http://schemas.microsoft.com/office/drawing/2014/main" id="{6BACD225-C428-96E2-0C5D-9107B60D55A4}"/>
              </a:ext>
            </a:extLst>
          </p:cNvPr>
          <p:cNvSpPr>
            <a:spLocks/>
          </p:cNvSpPr>
          <p:nvPr/>
        </p:nvSpPr>
        <p:spPr bwMode="auto">
          <a:xfrm>
            <a:off x="6659563" y="4389438"/>
            <a:ext cx="574675" cy="141287"/>
          </a:xfrm>
          <a:custGeom>
            <a:avLst/>
            <a:gdLst>
              <a:gd name="T0" fmla="*/ 0 w 453"/>
              <a:gd name="T1" fmla="*/ 2147483647 h 90"/>
              <a:gd name="T2" fmla="*/ 2147483647 w 453"/>
              <a:gd name="T3" fmla="*/ 2147483647 h 90"/>
              <a:gd name="T4" fmla="*/ 2147483647 w 453"/>
              <a:gd name="T5" fmla="*/ 0 h 90"/>
              <a:gd name="T6" fmla="*/ 2147483647 w 453"/>
              <a:gd name="T7" fmla="*/ 0 h 90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90"/>
              <a:gd name="T14" fmla="*/ 453 w 453"/>
              <a:gd name="T15" fmla="*/ 90 h 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90">
                <a:moveTo>
                  <a:pt x="0" y="90"/>
                </a:moveTo>
                <a:lnTo>
                  <a:pt x="272" y="90"/>
                </a:lnTo>
                <a:lnTo>
                  <a:pt x="272" y="0"/>
                </a:lnTo>
                <a:lnTo>
                  <a:pt x="453" y="0"/>
                </a:lnTo>
              </a:path>
            </a:pathLst>
          </a:custGeom>
          <a:noFill/>
          <a:ln w="2540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608D9F6-889F-4BAD-8C85-43CDC65E5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90">
            <a:extLst>
              <a:ext uri="{FF2B5EF4-FFF2-40B4-BE49-F238E27FC236}">
                <a16:creationId xmlns:a16="http://schemas.microsoft.com/office/drawing/2014/main" id="{6A6C7527-BFED-CAD9-9A34-75A5D141CD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88" y="1196826"/>
            <a:ext cx="9001125" cy="3816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文件目录管理</a:t>
            </a:r>
          </a:p>
          <a:p>
            <a:pPr lvl="2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二级目录结构，分用户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子目录看作是主目录的文件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安全、方便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不同用户可有不同的子目录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不同用户可使用相同的文件名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多级目录结构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二级目录结构的扩展</a:t>
            </a: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构成树形结构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3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大部分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都采用的形式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灯片编号占位符 5">
            <a:extLst>
              <a:ext uri="{FF2B5EF4-FFF2-40B4-BE49-F238E27FC236}">
                <a16:creationId xmlns:a16="http://schemas.microsoft.com/office/drawing/2014/main" id="{3CB9E17A-D8CE-80AA-9165-B5403C68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A2AC59F-9279-4334-A9C9-EDABD38DF885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zh-CN">
              <a:solidFill>
                <a:schemeClr val="bg2"/>
              </a:solidFill>
            </a:endParaRPr>
          </a:p>
        </p:txBody>
      </p:sp>
      <p:graphicFrame>
        <p:nvGraphicFramePr>
          <p:cNvPr id="198744" name="Group 88">
            <a:extLst>
              <a:ext uri="{FF2B5EF4-FFF2-40B4-BE49-F238E27FC236}">
                <a16:creationId xmlns:a16="http://schemas.microsoft.com/office/drawing/2014/main" id="{23FBDE55-D74C-9664-D2EA-C322F2571226}"/>
              </a:ext>
            </a:extLst>
          </p:cNvPr>
          <p:cNvGraphicFramePr>
            <a:graphicFrameLocks noGrp="1"/>
          </p:cNvGraphicFramePr>
          <p:nvPr/>
        </p:nvGraphicFramePr>
        <p:xfrm>
          <a:off x="1089025" y="5294313"/>
          <a:ext cx="917575" cy="1304928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43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UFD1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UFD2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4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8743" name="Group 87">
            <a:extLst>
              <a:ext uri="{FF2B5EF4-FFF2-40B4-BE49-F238E27FC236}">
                <a16:creationId xmlns:a16="http://schemas.microsoft.com/office/drawing/2014/main" id="{D9092B38-FEF3-A94F-E54F-E52F991CDF62}"/>
              </a:ext>
            </a:extLst>
          </p:cNvPr>
          <p:cNvGraphicFramePr>
            <a:graphicFrameLocks noGrp="1"/>
          </p:cNvGraphicFramePr>
          <p:nvPr/>
        </p:nvGraphicFramePr>
        <p:xfrm>
          <a:off x="2654300" y="5281613"/>
          <a:ext cx="936625" cy="1012824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6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FCB1</a:t>
                      </a:r>
                    </a:p>
                  </a:txBody>
                  <a:tcPr marL="90000" marR="90000" marT="46823" marB="46823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FCB2</a:t>
                      </a:r>
                    </a:p>
                  </a:txBody>
                  <a:tcPr marL="90000" marR="90000" marT="46823" marB="46823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marL="90000" marR="90000" marT="46823" marB="46823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8742" name="Group 86">
            <a:extLst>
              <a:ext uri="{FF2B5EF4-FFF2-40B4-BE49-F238E27FC236}">
                <a16:creationId xmlns:a16="http://schemas.microsoft.com/office/drawing/2014/main" id="{2CFADC4F-5B70-133D-791A-F1C963E6D412}"/>
              </a:ext>
            </a:extLst>
          </p:cNvPr>
          <p:cNvGraphicFramePr>
            <a:graphicFrameLocks noGrp="1"/>
          </p:cNvGraphicFramePr>
          <p:nvPr/>
        </p:nvGraphicFramePr>
        <p:xfrm>
          <a:off x="4164013" y="5281613"/>
          <a:ext cx="938212" cy="1304928"/>
        </p:xfrm>
        <a:graphic>
          <a:graphicData uri="http://schemas.openxmlformats.org/drawingml/2006/table">
            <a:tbl>
              <a:tblPr/>
              <a:tblGrid>
                <a:gridCol w="93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43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FCB2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4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98" name="Rectangle 73">
            <a:extLst>
              <a:ext uri="{FF2B5EF4-FFF2-40B4-BE49-F238E27FC236}">
                <a16:creationId xmlns:a16="http://schemas.microsoft.com/office/drawing/2014/main" id="{DA85D842-AFE7-D8A6-859C-0ADE021F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332413"/>
            <a:ext cx="1008063" cy="36195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文件</a:t>
            </a:r>
          </a:p>
        </p:txBody>
      </p:sp>
      <p:sp>
        <p:nvSpPr>
          <p:cNvPr id="36899" name="Freeform 74">
            <a:extLst>
              <a:ext uri="{FF2B5EF4-FFF2-40B4-BE49-F238E27FC236}">
                <a16:creationId xmlns:a16="http://schemas.microsoft.com/office/drawing/2014/main" id="{3BA4E46A-4C9C-99CD-1CAC-4203A9B483F9}"/>
              </a:ext>
            </a:extLst>
          </p:cNvPr>
          <p:cNvSpPr>
            <a:spLocks/>
          </p:cNvSpPr>
          <p:nvPr/>
        </p:nvSpPr>
        <p:spPr bwMode="auto">
          <a:xfrm>
            <a:off x="4886325" y="5313363"/>
            <a:ext cx="750888" cy="130175"/>
          </a:xfrm>
          <a:custGeom>
            <a:avLst/>
            <a:gdLst>
              <a:gd name="T0" fmla="*/ 0 w 453"/>
              <a:gd name="T1" fmla="*/ 2147483647 h 90"/>
              <a:gd name="T2" fmla="*/ 2147483647 w 453"/>
              <a:gd name="T3" fmla="*/ 2147483647 h 90"/>
              <a:gd name="T4" fmla="*/ 2147483647 w 453"/>
              <a:gd name="T5" fmla="*/ 0 h 90"/>
              <a:gd name="T6" fmla="*/ 2147483647 w 453"/>
              <a:gd name="T7" fmla="*/ 0 h 90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90"/>
              <a:gd name="T14" fmla="*/ 453 w 453"/>
              <a:gd name="T15" fmla="*/ 90 h 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90">
                <a:moveTo>
                  <a:pt x="0" y="90"/>
                </a:moveTo>
                <a:lnTo>
                  <a:pt x="272" y="90"/>
                </a:lnTo>
                <a:lnTo>
                  <a:pt x="272" y="0"/>
                </a:lnTo>
                <a:lnTo>
                  <a:pt x="453" y="0"/>
                </a:lnTo>
              </a:path>
            </a:pathLst>
          </a:custGeom>
          <a:noFill/>
          <a:ln w="2540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6900" name="Freeform 75">
            <a:extLst>
              <a:ext uri="{FF2B5EF4-FFF2-40B4-BE49-F238E27FC236}">
                <a16:creationId xmlns:a16="http://schemas.microsoft.com/office/drawing/2014/main" id="{4A4D910F-D31B-0279-4B1F-71F2C3CBFCDC}"/>
              </a:ext>
            </a:extLst>
          </p:cNvPr>
          <p:cNvSpPr>
            <a:spLocks/>
          </p:cNvSpPr>
          <p:nvPr/>
        </p:nvSpPr>
        <p:spPr bwMode="auto">
          <a:xfrm>
            <a:off x="1836738" y="5299075"/>
            <a:ext cx="817562" cy="133350"/>
          </a:xfrm>
          <a:custGeom>
            <a:avLst/>
            <a:gdLst>
              <a:gd name="T0" fmla="*/ 0 w 453"/>
              <a:gd name="T1" fmla="*/ 2147483647 h 90"/>
              <a:gd name="T2" fmla="*/ 2147483647 w 453"/>
              <a:gd name="T3" fmla="*/ 2147483647 h 90"/>
              <a:gd name="T4" fmla="*/ 2147483647 w 453"/>
              <a:gd name="T5" fmla="*/ 0 h 90"/>
              <a:gd name="T6" fmla="*/ 2147483647 w 453"/>
              <a:gd name="T7" fmla="*/ 0 h 90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90"/>
              <a:gd name="T14" fmla="*/ 453 w 453"/>
              <a:gd name="T15" fmla="*/ 90 h 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90">
                <a:moveTo>
                  <a:pt x="0" y="90"/>
                </a:moveTo>
                <a:lnTo>
                  <a:pt x="272" y="90"/>
                </a:lnTo>
                <a:lnTo>
                  <a:pt x="272" y="0"/>
                </a:lnTo>
                <a:lnTo>
                  <a:pt x="453" y="0"/>
                </a:lnTo>
              </a:path>
            </a:pathLst>
          </a:custGeom>
          <a:noFill/>
          <a:ln w="2540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6901" name="Freeform 83">
            <a:extLst>
              <a:ext uri="{FF2B5EF4-FFF2-40B4-BE49-F238E27FC236}">
                <a16:creationId xmlns:a16="http://schemas.microsoft.com/office/drawing/2014/main" id="{42007B4D-7C72-0C1B-1412-D2925F16035A}"/>
              </a:ext>
            </a:extLst>
          </p:cNvPr>
          <p:cNvSpPr>
            <a:spLocks/>
          </p:cNvSpPr>
          <p:nvPr/>
        </p:nvSpPr>
        <p:spPr bwMode="auto">
          <a:xfrm>
            <a:off x="1844675" y="5291138"/>
            <a:ext cx="2332038" cy="1152525"/>
          </a:xfrm>
          <a:custGeom>
            <a:avLst/>
            <a:gdLst>
              <a:gd name="T0" fmla="*/ 0 w 1089"/>
              <a:gd name="T1" fmla="*/ 2147483647 h 726"/>
              <a:gd name="T2" fmla="*/ 2147483647 w 1089"/>
              <a:gd name="T3" fmla="*/ 2147483647 h 726"/>
              <a:gd name="T4" fmla="*/ 2147483647 w 1089"/>
              <a:gd name="T5" fmla="*/ 2147483647 h 726"/>
              <a:gd name="T6" fmla="*/ 2147483647 w 1089"/>
              <a:gd name="T7" fmla="*/ 2147483647 h 726"/>
              <a:gd name="T8" fmla="*/ 2147483647 w 1089"/>
              <a:gd name="T9" fmla="*/ 0 h 726"/>
              <a:gd name="T10" fmla="*/ 2147483647 w 1089"/>
              <a:gd name="T11" fmla="*/ 0 h 72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9"/>
              <a:gd name="T19" fmla="*/ 0 h 726"/>
              <a:gd name="T20" fmla="*/ 1089 w 1089"/>
              <a:gd name="T21" fmla="*/ 726 h 72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9" h="726">
                <a:moveTo>
                  <a:pt x="0" y="273"/>
                </a:moveTo>
                <a:lnTo>
                  <a:pt x="227" y="273"/>
                </a:lnTo>
                <a:lnTo>
                  <a:pt x="227" y="726"/>
                </a:lnTo>
                <a:lnTo>
                  <a:pt x="998" y="726"/>
                </a:lnTo>
                <a:lnTo>
                  <a:pt x="998" y="0"/>
                </a:lnTo>
                <a:lnTo>
                  <a:pt x="1089" y="0"/>
                </a:lnTo>
              </a:path>
            </a:pathLst>
          </a:custGeom>
          <a:noFill/>
          <a:ln w="2540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6902" name="Text Box 84">
            <a:extLst>
              <a:ext uri="{FF2B5EF4-FFF2-40B4-BE49-F238E27FC236}">
                <a16:creationId xmlns:a16="http://schemas.microsoft.com/office/drawing/2014/main" id="{7A1D96C2-B7EE-B247-5ED5-CE13C5C22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9188"/>
            <a:ext cx="3659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MFD                   UFD1                    UFD2</a:t>
            </a:r>
          </a:p>
        </p:txBody>
      </p:sp>
      <p:pic>
        <p:nvPicPr>
          <p:cNvPr id="198747" name="Picture 91" descr="Snap20">
            <a:extLst>
              <a:ext uri="{FF2B5EF4-FFF2-40B4-BE49-F238E27FC236}">
                <a16:creationId xmlns:a16="http://schemas.microsoft.com/office/drawing/2014/main" id="{3117136F-4E8F-4F31-5ED8-241D2A9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92725" y="1412726"/>
            <a:ext cx="3698875" cy="3600450"/>
          </a:xfrm>
          <a:prstGeom prst="rect">
            <a:avLst/>
          </a:prstGeom>
          <a:noFill/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A132D143-DBF1-40BB-8530-86E5AF0AF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B7B1E109-CB73-332A-4C14-E9A21A93CC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504" y="1125835"/>
            <a:ext cx="8864600" cy="3743325"/>
          </a:xfrm>
        </p:spPr>
        <p:txBody>
          <a:bodyPr/>
          <a:lstStyle/>
          <a:p>
            <a:pPr marL="285750" indent="-285750">
              <a:lnSpc>
                <a:spcPct val="8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</a:p>
          <a:p>
            <a:pPr marL="862013" lvl="1">
              <a:lnSpc>
                <a:spcPct val="8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文件管理的另一重要方面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。负责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当建立文件时为其分配存储空间，当删除文件时，收回其所占用的存储空间。类似于主存管理。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8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“空白文件目录”管理方式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一个连续的未分配区，称为一个“空白文件”，系统为所有的空白文件建立一个目录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创建文件时，在表中查找，找到满足要求的空白块后，修改或删除空白块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删除文件时，将其占用的空间转化为空白块，插入或合并到空白文件目录中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这种分配方式适用于连续结构文件</a:t>
            </a:r>
          </a:p>
        </p:txBody>
      </p:sp>
      <p:sp>
        <p:nvSpPr>
          <p:cNvPr id="36" name="灯片编号占位符 5">
            <a:extLst>
              <a:ext uri="{FF2B5EF4-FFF2-40B4-BE49-F238E27FC236}">
                <a16:creationId xmlns:a16="http://schemas.microsoft.com/office/drawing/2014/main" id="{50A82E2A-ABF7-DA5C-7A39-1A8B7FF6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5455C2B-405D-4365-A617-263DF64E9AD7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zh-CN">
              <a:solidFill>
                <a:schemeClr val="bg2"/>
              </a:solidFill>
            </a:endParaRPr>
          </a:p>
        </p:txBody>
      </p:sp>
      <p:graphicFrame>
        <p:nvGraphicFramePr>
          <p:cNvPr id="173154" name="Group 98">
            <a:extLst>
              <a:ext uri="{FF2B5EF4-FFF2-40B4-BE49-F238E27FC236}">
                <a16:creationId xmlns:a16="http://schemas.microsoft.com/office/drawing/2014/main" id="{6030C59D-DEF5-F0A8-ACD5-C731F49E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7544"/>
              </p:ext>
            </p:extLst>
          </p:nvPr>
        </p:nvGraphicFramePr>
        <p:xfrm>
          <a:off x="609600" y="4821061"/>
          <a:ext cx="8001000" cy="1992315"/>
        </p:xfrm>
        <a:graphic>
          <a:graphicData uri="http://schemas.openxmlformats.org/drawingml/2006/table">
            <a:tbl>
              <a:tblPr/>
              <a:tblGrid>
                <a:gridCol w="950913">
                  <a:extLst>
                    <a:ext uri="{9D8B030D-6E8A-4147-A177-3AD203B41FA5}">
                      <a16:colId xmlns:a16="http://schemas.microsoft.com/office/drawing/2014/main" val="811809480"/>
                    </a:ext>
                  </a:extLst>
                </a:gridCol>
                <a:gridCol w="2859087">
                  <a:extLst>
                    <a:ext uri="{9D8B030D-6E8A-4147-A177-3AD203B41FA5}">
                      <a16:colId xmlns:a16="http://schemas.microsoft.com/office/drawing/2014/main" val="25493452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9919857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40183036"/>
                    </a:ext>
                  </a:extLst>
                </a:gridCol>
              </a:tblGrid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90000" marR="90000" marT="46807" marB="46807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第一个空白块号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空白块数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物理块号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333563"/>
                  </a:ext>
                </a:extLst>
              </a:tr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7" marB="46807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2,3,4,5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095470"/>
                  </a:ext>
                </a:extLst>
              </a:tr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7" marB="46807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9,10,11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54269"/>
                  </a:ext>
                </a:extLst>
              </a:tr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7" marB="46807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15,16,17,18,19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093275"/>
                  </a:ext>
                </a:extLst>
              </a:tr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7" marB="46807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7" marB="46807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329984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94362C0-ADAA-4BC1-9616-A94ACCD2C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0E858596-0CB8-2245-5627-577B2B13C9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25215"/>
            <a:ext cx="8864600" cy="2663825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“位示图”管理方式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为整个存储空间建立一张位示图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“1”表示已分配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“0”表示未分配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可以用一个很小的位示图表示一个很大的空间 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1 Byte = 8 bit =》 8 * 512 Byte = 4096 Byte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917936C-4030-574F-2CFF-D49571BC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92B010A-EE87-49C6-884E-10BDE5945E85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74085" name="Picture 5" descr="DSCN0807">
            <a:extLst>
              <a:ext uri="{FF2B5EF4-FFF2-40B4-BE49-F238E27FC236}">
                <a16:creationId xmlns:a16="http://schemas.microsoft.com/office/drawing/2014/main" id="{541E582C-F3D0-FF6C-AA0C-EC635F22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0825" y="3818210"/>
            <a:ext cx="8569325" cy="2851150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BBE1E1A-8277-4058-9C98-2A87747BC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96FC6C0D-F2D6-C411-BA31-EC6F09C02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57858"/>
            <a:ext cx="8864600" cy="2343150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“空白块链”管理方式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空白块分组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用指针把组与组链接起来</a:t>
            </a:r>
          </a:p>
          <a:p>
            <a:pPr marL="862013" lvl="1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Unix</a:t>
            </a: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系统中采用空白块链方法管理存储空间。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784F9D4-96A8-DF0D-9B86-EA357D68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31705BC-7310-467D-9BA2-821D210E1B5C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75112" name="Picture 8" descr="Snap21">
            <a:extLst>
              <a:ext uri="{FF2B5EF4-FFF2-40B4-BE49-F238E27FC236}">
                <a16:creationId xmlns:a16="http://schemas.microsoft.com/office/drawing/2014/main" id="{18B73953-F02D-08CD-477B-CF4A4A82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7956550" cy="3573462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0AAD396-7FEB-40EB-B98C-46F5638DB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9B8D191-5097-6E92-C0EC-06F647C5D2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14413"/>
            <a:ext cx="8864600" cy="974725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“空白块链”管理方式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71108D86-5E36-0B8F-082E-CC6E3C9E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1984EE2-BDAA-4BD0-8EF3-472C5078E1C6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236548" name="Picture 4" descr="Snap21">
            <a:extLst>
              <a:ext uri="{FF2B5EF4-FFF2-40B4-BE49-F238E27FC236}">
                <a16:creationId xmlns:a16="http://schemas.microsoft.com/office/drawing/2014/main" id="{F9DAEB22-38D5-42F0-32F2-915454A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74788" y="2349500"/>
            <a:ext cx="7345362" cy="4049713"/>
          </a:xfrm>
          <a:prstGeom prst="rect">
            <a:avLst/>
          </a:prstGeom>
          <a:noFill/>
        </p:spPr>
      </p:pic>
      <p:sp>
        <p:nvSpPr>
          <p:cNvPr id="236549" name="AutoShape 5">
            <a:extLst>
              <a:ext uri="{FF2B5EF4-FFF2-40B4-BE49-F238E27FC236}">
                <a16:creationId xmlns:a16="http://schemas.microsoft.com/office/drawing/2014/main" id="{9BB47951-1773-788E-2144-129243A4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88" y="1196975"/>
            <a:ext cx="2059806" cy="1079500"/>
          </a:xfrm>
          <a:prstGeom prst="wedgeRoundRectCallout">
            <a:avLst>
              <a:gd name="adj1" fmla="val -71500"/>
              <a:gd name="adj2" fmla="val 68236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每组的最后一块记录下一组的总块数、块的编号。</a:t>
            </a:r>
          </a:p>
        </p:txBody>
      </p:sp>
      <p:sp>
        <p:nvSpPr>
          <p:cNvPr id="236550" name="AutoShape 6">
            <a:extLst>
              <a:ext uri="{FF2B5EF4-FFF2-40B4-BE49-F238E27FC236}">
                <a16:creationId xmlns:a16="http://schemas.microsoft.com/office/drawing/2014/main" id="{53AE281C-546B-B1B7-1084-CEBCF0D3F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34050"/>
            <a:ext cx="1563687" cy="935038"/>
          </a:xfrm>
          <a:prstGeom prst="wedgeRoundRectCallout">
            <a:avLst>
              <a:gd name="adj1" fmla="val 66319"/>
              <a:gd name="adj2" fmla="val -67995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第一组的信息登记在“卷资源表”中</a:t>
            </a:r>
          </a:p>
        </p:txBody>
      </p:sp>
      <p:sp>
        <p:nvSpPr>
          <p:cNvPr id="236551" name="AutoShape 7">
            <a:extLst>
              <a:ext uri="{FF2B5EF4-FFF2-40B4-BE49-F238E27FC236}">
                <a16:creationId xmlns:a16="http://schemas.microsoft.com/office/drawing/2014/main" id="{605180EF-D9FD-97E0-8F13-8F7CE231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524625"/>
            <a:ext cx="1439863" cy="333375"/>
          </a:xfrm>
          <a:prstGeom prst="wedgeRoundRectCallout">
            <a:avLst>
              <a:gd name="adj1" fmla="val -46694"/>
              <a:gd name="adj2" fmla="val -43333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不同的组</a:t>
            </a:r>
          </a:p>
        </p:txBody>
      </p:sp>
      <p:sp>
        <p:nvSpPr>
          <p:cNvPr id="236552" name="AutoShape 8">
            <a:extLst>
              <a:ext uri="{FF2B5EF4-FFF2-40B4-BE49-F238E27FC236}">
                <a16:creationId xmlns:a16="http://schemas.microsoft.com/office/drawing/2014/main" id="{B69DBB06-C537-539C-2A57-822BB5EE3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060575"/>
            <a:ext cx="1368425" cy="647700"/>
          </a:xfrm>
          <a:prstGeom prst="wedgeRoundRectCallout">
            <a:avLst>
              <a:gd name="adj1" fmla="val 148144"/>
              <a:gd name="adj2" fmla="val 32106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组内可分配的空白块数</a:t>
            </a:r>
          </a:p>
        </p:txBody>
      </p:sp>
      <p:sp>
        <p:nvSpPr>
          <p:cNvPr id="236553" name="AutoShape 9">
            <a:extLst>
              <a:ext uri="{FF2B5EF4-FFF2-40B4-BE49-F238E27FC236}">
                <a16:creationId xmlns:a16="http://schemas.microsoft.com/office/drawing/2014/main" id="{030D6256-A646-0058-6949-52EB998E8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628775"/>
            <a:ext cx="1296987" cy="577850"/>
          </a:xfrm>
          <a:prstGeom prst="wedgeRoundRectCallout">
            <a:avLst>
              <a:gd name="adj1" fmla="val 99569"/>
              <a:gd name="adj2" fmla="val 173625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下一组内块的编号</a:t>
            </a:r>
          </a:p>
        </p:txBody>
      </p:sp>
      <p:sp>
        <p:nvSpPr>
          <p:cNvPr id="40970" name="AutoShape 10">
            <a:extLst>
              <a:ext uri="{FF2B5EF4-FFF2-40B4-BE49-F238E27FC236}">
                <a16:creationId xmlns:a16="http://schemas.microsoft.com/office/drawing/2014/main" id="{D2FCC688-82A4-BF83-3DFA-87070FCD51AC}"/>
              </a:ext>
            </a:extLst>
          </p:cNvPr>
          <p:cNvSpPr>
            <a:spLocks/>
          </p:cNvSpPr>
          <p:nvPr/>
        </p:nvSpPr>
        <p:spPr bwMode="auto">
          <a:xfrm rot="-5400000">
            <a:off x="5112544" y="4833144"/>
            <a:ext cx="287337" cy="3095625"/>
          </a:xfrm>
          <a:prstGeom prst="leftBrace">
            <a:avLst>
              <a:gd name="adj1" fmla="val 89779"/>
              <a:gd name="adj2" fmla="val 53074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38FAF28-AC23-4F06-8CA0-9A98F555D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>
            <a:extLst>
              <a:ext uri="{FF2B5EF4-FFF2-40B4-BE49-F238E27FC236}">
                <a16:creationId xmlns:a16="http://schemas.microsoft.com/office/drawing/2014/main" id="{966697E7-AE04-3691-3277-35056E97D9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58131"/>
            <a:ext cx="8864600" cy="974725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“空白块链”管理方式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91B4E-F85F-88BA-5FBE-8071C7D9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ECFC5D4-92B6-4D06-80D5-BCC683F42218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237572" name="Picture 4" descr="Snap21">
            <a:extLst>
              <a:ext uri="{FF2B5EF4-FFF2-40B4-BE49-F238E27FC236}">
                <a16:creationId xmlns:a16="http://schemas.microsoft.com/office/drawing/2014/main" id="{AF31F536-A615-67F3-4D41-4822A190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9388" y="1989138"/>
            <a:ext cx="8424862" cy="4868862"/>
          </a:xfrm>
          <a:prstGeom prst="rect">
            <a:avLst/>
          </a:prstGeom>
          <a:noFill/>
        </p:spPr>
      </p:pic>
      <p:sp>
        <p:nvSpPr>
          <p:cNvPr id="237573" name="AutoShape 5">
            <a:extLst>
              <a:ext uri="{FF2B5EF4-FFF2-40B4-BE49-F238E27FC236}">
                <a16:creationId xmlns:a16="http://schemas.microsoft.com/office/drawing/2014/main" id="{A3DAEA2D-0455-3CDB-F336-B8C5C5B0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1196975"/>
            <a:ext cx="3571875" cy="5256213"/>
          </a:xfrm>
          <a:prstGeom prst="wedgeRoundRectCallout">
            <a:avLst>
              <a:gd name="adj1" fmla="val -60935"/>
              <a:gd name="adj2" fmla="val -6088"/>
              <a:gd name="adj3" fmla="val 16667"/>
            </a:avLst>
          </a:prstGeom>
          <a:solidFill>
            <a:schemeClr val="accent6">
              <a:lumMod val="40000"/>
              <a:lumOff val="60000"/>
              <a:alpha val="89999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zh-CN" altLang="en-US" sz="1600"/>
              <a:t>系统启动后，首先把卷资源表调入内存</a:t>
            </a:r>
          </a:p>
          <a:p>
            <a:pPr>
              <a:buFontTx/>
              <a:buChar char="•"/>
            </a:pPr>
            <a:r>
              <a:rPr lang="en-US" altLang="zh-CN" sz="1600"/>
              <a:t>S-free</a:t>
            </a:r>
            <a:r>
              <a:rPr lang="zh-CN" altLang="en-US" sz="1600"/>
              <a:t>表示当前可分配的存储区块数</a:t>
            </a:r>
          </a:p>
          <a:p>
            <a:pPr>
              <a:buFontTx/>
              <a:buChar char="•"/>
            </a:pPr>
            <a:r>
              <a:rPr lang="zh-CN" altLang="en-US" sz="1600"/>
              <a:t>分配时，</a:t>
            </a:r>
            <a:r>
              <a:rPr lang="en-US" altLang="zh-CN" sz="1600"/>
              <a:t>s-free – 1</a:t>
            </a:r>
            <a:r>
              <a:rPr lang="zh-CN" altLang="en-US" sz="1600"/>
              <a:t>，其所对应的单元中的块号，就是所要分配的空间。</a:t>
            </a:r>
          </a:p>
          <a:p>
            <a:pPr lvl="1">
              <a:buFontTx/>
              <a:buChar char="•"/>
            </a:pPr>
            <a:r>
              <a:rPr lang="zh-CN" altLang="en-US" sz="1600"/>
              <a:t>例如</a:t>
            </a:r>
            <a:r>
              <a:rPr lang="en-US" altLang="zh-CN" sz="1600"/>
              <a:t>43-1=42</a:t>
            </a:r>
            <a:r>
              <a:rPr lang="zh-CN" altLang="en-US" sz="1600"/>
              <a:t>，要分配的空间为</a:t>
            </a:r>
            <a:r>
              <a:rPr lang="en-US" altLang="zh-CN" sz="1600"/>
              <a:t>8#</a:t>
            </a:r>
          </a:p>
          <a:p>
            <a:pPr>
              <a:buFontTx/>
              <a:buChar char="•"/>
            </a:pPr>
            <a:r>
              <a:rPr lang="zh-CN" altLang="en-US" sz="1600"/>
              <a:t>当</a:t>
            </a:r>
            <a:r>
              <a:rPr lang="en-US" altLang="zh-CN" sz="1600"/>
              <a:t>s-free=0</a:t>
            </a:r>
            <a:r>
              <a:rPr lang="zh-CN" altLang="en-US" sz="1600"/>
              <a:t>时，就把</a:t>
            </a:r>
            <a:r>
              <a:rPr lang="en-US" altLang="zh-CN" sz="1600"/>
              <a:t>0</a:t>
            </a:r>
            <a:r>
              <a:rPr lang="zh-CN" altLang="en-US" sz="1600"/>
              <a:t>号单元中的块号（</a:t>
            </a:r>
            <a:r>
              <a:rPr lang="en-US" altLang="zh-CN" sz="1600"/>
              <a:t>50#</a:t>
            </a:r>
            <a:r>
              <a:rPr lang="zh-CN" altLang="en-US" sz="1600"/>
              <a:t>）调入内存的卷资源表中，而把</a:t>
            </a:r>
            <a:r>
              <a:rPr lang="en-US" altLang="zh-CN" sz="1600"/>
              <a:t>50#</a:t>
            </a:r>
            <a:r>
              <a:rPr lang="zh-CN" altLang="en-US" sz="1600"/>
              <a:t>空间分配出去。其后，可采用上述同样的方式分配空间。</a:t>
            </a:r>
          </a:p>
          <a:p>
            <a:pPr>
              <a:buFontTx/>
              <a:buChar char="•"/>
            </a:pPr>
            <a:r>
              <a:rPr lang="zh-CN" altLang="en-US" sz="1600"/>
              <a:t>回收空白块时，则把空白块号放入</a:t>
            </a:r>
            <a:r>
              <a:rPr lang="en-US" altLang="zh-CN" sz="1600"/>
              <a:t>s-free</a:t>
            </a:r>
            <a:r>
              <a:rPr lang="zh-CN" altLang="en-US" sz="1600"/>
              <a:t>所指的单元中。</a:t>
            </a:r>
          </a:p>
          <a:p>
            <a:pPr>
              <a:buFontTx/>
              <a:buChar char="•"/>
            </a:pPr>
            <a:r>
              <a:rPr lang="zh-CN" altLang="en-US" sz="1600"/>
              <a:t>当</a:t>
            </a:r>
            <a:r>
              <a:rPr lang="en-US" altLang="zh-CN" sz="1600"/>
              <a:t>s-free=50</a:t>
            </a:r>
            <a:r>
              <a:rPr lang="zh-CN" altLang="en-US" sz="1600"/>
              <a:t>的时候，就把当前的卷资源表放入到回收的空间中，清空内存中的卷资源表并令</a:t>
            </a:r>
            <a:r>
              <a:rPr lang="en-US" altLang="zh-CN" sz="1600"/>
              <a:t>s-free=1, 0</a:t>
            </a:r>
            <a:r>
              <a:rPr lang="zh-CN" altLang="en-US" sz="1600"/>
              <a:t>号单元</a:t>
            </a:r>
            <a:r>
              <a:rPr lang="en-US" altLang="zh-CN" sz="1600"/>
              <a:t>=</a:t>
            </a:r>
            <a:r>
              <a:rPr lang="zh-CN" altLang="en-US" sz="1600"/>
              <a:t>刚回收的块号。</a:t>
            </a:r>
          </a:p>
          <a:p>
            <a:pPr>
              <a:buFontTx/>
              <a:buChar char="•"/>
            </a:pPr>
            <a:endParaRPr lang="zh-CN" altLang="en-US" sz="1600"/>
          </a:p>
          <a:p>
            <a:pPr lvl="1">
              <a:buFontTx/>
              <a:buChar char="•"/>
            </a:pPr>
            <a:endParaRPr lang="en-US" altLang="zh-CN" sz="16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0E89A2C-1EDB-4CD5-8950-6B484C1F8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>
            <a:extLst>
              <a:ext uri="{FF2B5EF4-FFF2-40B4-BE49-F238E27FC236}">
                <a16:creationId xmlns:a16="http://schemas.microsoft.com/office/drawing/2014/main" id="{C64D0A6B-867A-F9AC-86CD-7076AF68CC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925" y="1125363"/>
            <a:ext cx="7345363" cy="5688013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en-US" altLang="zh-CN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文件管理系统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File Allocation Table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MS-DOS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系统中用来组织和管理文件的文件管理系统。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磁盘结构：一般被分为几个固定大小的控制区和文件区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保留区：存放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DOS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引导程序、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BIOS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参数、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OEM(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原始设备制造商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标志等信息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/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区：用于记录磁盘空间的分配情况。按计算机厂商的需求，可以维护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个或多了相同的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备份。每当有变化时，系统同时修改所有的备份。如果一个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读写出错，可以尝试使用另一个。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根目录区：存放磁盘根目录下的文件及子目录。初始化时大小已固定，所以根目录中存放文件的个数是有限的。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文件区：存放文件体的区域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00755" name="Group 51">
            <a:extLst>
              <a:ext uri="{FF2B5EF4-FFF2-40B4-BE49-F238E27FC236}">
                <a16:creationId xmlns:a16="http://schemas.microsoft.com/office/drawing/2014/main" id="{54D4D389-E495-90E4-C5B6-99B1EE0C322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596188" y="1557338"/>
          <a:ext cx="1362075" cy="4335464"/>
        </p:xfrm>
        <a:graphic>
          <a:graphicData uri="http://schemas.openxmlformats.org/drawingml/2006/table">
            <a:tbl>
              <a:tblPr/>
              <a:tblGrid>
                <a:gridCol w="1362075">
                  <a:extLst>
                    <a:ext uri="{9D8B030D-6E8A-4147-A177-3AD203B41FA5}">
                      <a16:colId xmlns:a16="http://schemas.microsoft.com/office/drawing/2014/main" val="2273209228"/>
                    </a:ext>
                  </a:extLst>
                </a:gridCol>
              </a:tblGrid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保留区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52724"/>
                  </a:ext>
                </a:extLst>
              </a:tr>
              <a:tr h="568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0108"/>
                  </a:ext>
                </a:extLst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473328"/>
                  </a:ext>
                </a:extLst>
              </a:tr>
              <a:tr h="792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根目录区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558638"/>
                  </a:ext>
                </a:extLst>
              </a:tr>
              <a:tr h="20002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文件区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697122"/>
                  </a:ext>
                </a:extLst>
              </a:tr>
            </a:tbl>
          </a:graphicData>
        </a:graphic>
      </p:graphicFrame>
      <p:sp>
        <p:nvSpPr>
          <p:cNvPr id="18" name="灯片编号占位符 6">
            <a:extLst>
              <a:ext uri="{FF2B5EF4-FFF2-40B4-BE49-F238E27FC236}">
                <a16:creationId xmlns:a16="http://schemas.microsoft.com/office/drawing/2014/main" id="{5C049518-15F2-4DB0-EF4C-52A3A4B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A0A507-D7A4-4736-AEBB-89CAC76DD6E6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9E4A73-DCB3-49B2-896B-F894E76C1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>
            <a:extLst>
              <a:ext uri="{FF2B5EF4-FFF2-40B4-BE49-F238E27FC236}">
                <a16:creationId xmlns:a16="http://schemas.microsoft.com/office/drawing/2014/main" id="{77C0A34F-F18A-5846-1C74-0D7F741550D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925" y="1196801"/>
            <a:ext cx="7416800" cy="5616575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文件管理系统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基本分配单元：簇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(Cluster)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Cluster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通常包含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 baseline="30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个物理段。每个物理段为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512Byte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，视磁盘大小，一个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Cluster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通常为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en-US" altLang="zh-CN" baseline="30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en-US" altLang="zh-CN" baseline="30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16</a:t>
            </a:r>
            <a:r>
              <a:rPr lang="en-US" altLang="zh-CN" baseline="30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en-US" altLang="zh-CN" baseline="30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等</a:t>
            </a:r>
            <a:endParaRPr lang="zh-CN" altLang="en-US" baseline="30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FAT16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用两个字节表示一个分配单元。最大容量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4GB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，一般只能格式化为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2GB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最大文件大小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2GB</a:t>
            </a: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FAT32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用四个字节表示一个分配单元。最大容量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2TB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WindowsXP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中只能格式化为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32GB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最大文件大小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4GB</a:t>
            </a:r>
          </a:p>
        </p:txBody>
      </p:sp>
      <p:graphicFrame>
        <p:nvGraphicFramePr>
          <p:cNvPr id="206867" name="Group 19">
            <a:extLst>
              <a:ext uri="{FF2B5EF4-FFF2-40B4-BE49-F238E27FC236}">
                <a16:creationId xmlns:a16="http://schemas.microsoft.com/office/drawing/2014/main" id="{FC8D4889-735A-00E2-B48A-C7BD2C26891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596188" y="1557338"/>
          <a:ext cx="1362075" cy="4335464"/>
        </p:xfrm>
        <a:graphic>
          <a:graphicData uri="http://schemas.openxmlformats.org/drawingml/2006/table">
            <a:tbl>
              <a:tblPr/>
              <a:tblGrid>
                <a:gridCol w="1362075">
                  <a:extLst>
                    <a:ext uri="{9D8B030D-6E8A-4147-A177-3AD203B41FA5}">
                      <a16:colId xmlns:a16="http://schemas.microsoft.com/office/drawing/2014/main" val="2860437331"/>
                    </a:ext>
                  </a:extLst>
                </a:gridCol>
              </a:tblGrid>
              <a:tr h="3984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保留区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305777"/>
                  </a:ext>
                </a:extLst>
              </a:tr>
              <a:tr h="568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448741"/>
                  </a:ext>
                </a:extLst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5843"/>
                  </a:ext>
                </a:extLst>
              </a:tr>
              <a:tr h="792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根目录区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976139"/>
                  </a:ext>
                </a:extLst>
              </a:tr>
              <a:tr h="20002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4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2000"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bg2"/>
                          </a:solidFill>
                          <a:latin typeface="Book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anose="02010600030101010101" pitchFamily="2" charset="-122"/>
                        </a:rPr>
                        <a:t>文件区</a:t>
                      </a:r>
                    </a:p>
                  </a:txBody>
                  <a:tcPr marL="90000" marR="90000" marT="46801" marB="46801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23146"/>
                  </a:ext>
                </a:extLst>
              </a:tr>
            </a:tbl>
          </a:graphicData>
        </a:graphic>
      </p:graphicFrame>
      <p:sp>
        <p:nvSpPr>
          <p:cNvPr id="18" name="灯片编号占位符 6">
            <a:extLst>
              <a:ext uri="{FF2B5EF4-FFF2-40B4-BE49-F238E27FC236}">
                <a16:creationId xmlns:a16="http://schemas.microsoft.com/office/drawing/2014/main" id="{04122D4F-8665-DF88-4842-7D53A3BB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F716F3A-BB2B-407D-99EB-17888901B361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A5805B2-E756-49E8-93B6-79CA92AB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342" name="Group 1422">
            <a:extLst>
              <a:ext uri="{FF2B5EF4-FFF2-40B4-BE49-F238E27FC236}">
                <a16:creationId xmlns:a16="http://schemas.microsoft.com/office/drawing/2014/main" id="{983B2399-572C-260D-FAC7-33309C98F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888353"/>
              </p:ext>
            </p:extLst>
          </p:nvPr>
        </p:nvGraphicFramePr>
        <p:xfrm>
          <a:off x="818009" y="4913808"/>
          <a:ext cx="7848600" cy="1471624"/>
        </p:xfrm>
        <a:graphic>
          <a:graphicData uri="http://schemas.openxmlformats.org/drawingml/2006/table">
            <a:tbl>
              <a:tblPr/>
              <a:tblGrid>
                <a:gridCol w="490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679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F8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F0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F7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F8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xx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xx</a:t>
                      </a: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9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" name="灯片编号占位符 5">
            <a:extLst>
              <a:ext uri="{FF2B5EF4-FFF2-40B4-BE49-F238E27FC236}">
                <a16:creationId xmlns:a16="http://schemas.microsoft.com/office/drawing/2014/main" id="{A1DE83B1-047A-D0A3-BE6C-D3D5F10E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523533"/>
            <a:ext cx="21336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05B8401-0704-45D9-8F9F-89352CBC4154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4CA0AC2-1A0F-2B3B-0CA4-37A8F220FC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24000"/>
            <a:ext cx="8893175" cy="3313112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9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文件管理系统</a:t>
            </a:r>
          </a:p>
          <a:p>
            <a:pPr marL="1333500" lvl="2">
              <a:lnSpc>
                <a:spcPct val="9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区的构成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头两个域：保留域，用于标记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的开始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0000 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可用簇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FFF0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~FFF6 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保留簇，不分配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FFF7 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坏簇，不能分配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FFF8~FFFF 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表示文件的最后一簇</a:t>
            </a:r>
          </a:p>
          <a:p>
            <a:pPr marL="1901825" lvl="3">
              <a:lnSpc>
                <a:spcPct val="90000"/>
              </a:lnSpc>
            </a:pPr>
            <a:r>
              <a:rPr lang="en-US" altLang="zh-CN" sz="18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xxxx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表示文件的下一簇。说明此簇已分配给文件，其内容表示文件下一簇的簇号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145" name="Group 1421">
            <a:extLst>
              <a:ext uri="{FF2B5EF4-FFF2-40B4-BE49-F238E27FC236}">
                <a16:creationId xmlns:a16="http://schemas.microsoft.com/office/drawing/2014/main" id="{92F59342-E68A-F194-595B-67BA5D00D8C8}"/>
              </a:ext>
            </a:extLst>
          </p:cNvPr>
          <p:cNvGrpSpPr>
            <a:grpSpLocks/>
          </p:cNvGrpSpPr>
          <p:nvPr/>
        </p:nvGrpSpPr>
        <p:grpSpPr bwMode="auto">
          <a:xfrm>
            <a:off x="960884" y="4293096"/>
            <a:ext cx="6569075" cy="549275"/>
            <a:chOff x="611" y="2359"/>
            <a:chExt cx="4138" cy="346"/>
          </a:xfrm>
        </p:grpSpPr>
        <p:sp>
          <p:nvSpPr>
            <p:cNvPr id="45147" name="AutoShape 1400">
              <a:extLst>
                <a:ext uri="{FF2B5EF4-FFF2-40B4-BE49-F238E27FC236}">
                  <a16:creationId xmlns:a16="http://schemas.microsoft.com/office/drawing/2014/main" id="{16FB56EC-AB49-3811-61BC-7E1ED45A6C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0" y="2454"/>
              <a:ext cx="91" cy="409"/>
            </a:xfrm>
            <a:prstGeom prst="leftBrace">
              <a:avLst>
                <a:gd name="adj1" fmla="val 37454"/>
                <a:gd name="adj2" fmla="val 50000"/>
              </a:avLst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 b="1">
                  <a:solidFill>
                    <a:schemeClr val="bg2"/>
                  </a:solidFill>
                  <a:latin typeface="Book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 b="1">
                  <a:solidFill>
                    <a:schemeClr val="bg2"/>
                  </a:solidFill>
                  <a:latin typeface="Book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 b="1">
                  <a:solidFill>
                    <a:schemeClr val="bg2"/>
                  </a:solidFill>
                  <a:latin typeface="Book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48" name="AutoShape 1401">
              <a:extLst>
                <a:ext uri="{FF2B5EF4-FFF2-40B4-BE49-F238E27FC236}">
                  <a16:creationId xmlns:a16="http://schemas.microsoft.com/office/drawing/2014/main" id="{25A52F37-6573-F112-3BD9-C264BF8E3C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387" y="2455"/>
              <a:ext cx="91" cy="409"/>
            </a:xfrm>
            <a:prstGeom prst="leftBrace">
              <a:avLst>
                <a:gd name="adj1" fmla="val 37454"/>
                <a:gd name="adj2" fmla="val 50000"/>
              </a:avLst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 b="1">
                  <a:solidFill>
                    <a:schemeClr val="bg2"/>
                  </a:solidFill>
                  <a:latin typeface="Book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 b="1">
                  <a:solidFill>
                    <a:schemeClr val="bg2"/>
                  </a:solidFill>
                  <a:latin typeface="Book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 b="1">
                  <a:solidFill>
                    <a:schemeClr val="bg2"/>
                  </a:solidFill>
                  <a:latin typeface="Book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149" name="Group 1404">
              <a:extLst>
                <a:ext uri="{FF2B5EF4-FFF2-40B4-BE49-F238E27FC236}">
                  <a16:creationId xmlns:a16="http://schemas.microsoft.com/office/drawing/2014/main" id="{A33629F4-1533-3996-74EB-B3BE7A712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" y="2359"/>
              <a:ext cx="427" cy="266"/>
              <a:chOff x="906" y="2359"/>
              <a:chExt cx="427" cy="266"/>
            </a:xfrm>
          </p:grpSpPr>
          <p:sp>
            <p:nvSpPr>
              <p:cNvPr id="45165" name="AutoShape 1402">
                <a:extLst>
                  <a:ext uri="{FF2B5EF4-FFF2-40B4-BE49-F238E27FC236}">
                    <a16:creationId xmlns:a16="http://schemas.microsoft.com/office/drawing/2014/main" id="{72E3EC1E-4A2B-1CA5-9F48-919ACE90F51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66" name="Text Box 1403">
                <a:extLst>
                  <a:ext uri="{FF2B5EF4-FFF2-40B4-BE49-F238E27FC236}">
                    <a16:creationId xmlns:a16="http://schemas.microsoft.com/office/drawing/2014/main" id="{E059F621-45D7-0E25-9F44-1563C0494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359"/>
                <a:ext cx="3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保留域</a:t>
                </a:r>
              </a:p>
            </p:txBody>
          </p:sp>
        </p:grpSp>
        <p:grpSp>
          <p:nvGrpSpPr>
            <p:cNvPr id="45150" name="Group 1405">
              <a:extLst>
                <a:ext uri="{FF2B5EF4-FFF2-40B4-BE49-F238E27FC236}">
                  <a16:creationId xmlns:a16="http://schemas.microsoft.com/office/drawing/2014/main" id="{3DF75836-5305-F3AD-C1FA-74809120E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" y="2423"/>
              <a:ext cx="409" cy="266"/>
              <a:chOff x="906" y="2359"/>
              <a:chExt cx="409" cy="266"/>
            </a:xfrm>
          </p:grpSpPr>
          <p:sp>
            <p:nvSpPr>
              <p:cNvPr id="45163" name="AutoShape 1406">
                <a:extLst>
                  <a:ext uri="{FF2B5EF4-FFF2-40B4-BE49-F238E27FC236}">
                    <a16:creationId xmlns:a16="http://schemas.microsoft.com/office/drawing/2014/main" id="{3A4EAB0E-036B-C4F4-3F52-58E43AFB71A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64" name="Text Box 1407">
                <a:extLst>
                  <a:ext uri="{FF2B5EF4-FFF2-40B4-BE49-F238E27FC236}">
                    <a16:creationId xmlns:a16="http://schemas.microsoft.com/office/drawing/2014/main" id="{47E7A4A7-B9B9-317C-617C-0DD1242EE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" y="2359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可用</a:t>
                </a:r>
              </a:p>
            </p:txBody>
          </p:sp>
        </p:grpSp>
        <p:grpSp>
          <p:nvGrpSpPr>
            <p:cNvPr id="45151" name="Group 1408">
              <a:extLst>
                <a:ext uri="{FF2B5EF4-FFF2-40B4-BE49-F238E27FC236}">
                  <a16:creationId xmlns:a16="http://schemas.microsoft.com/office/drawing/2014/main" id="{E5544073-FD80-B16F-BB0F-D0B9BFD61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0" y="2431"/>
              <a:ext cx="409" cy="266"/>
              <a:chOff x="906" y="2359"/>
              <a:chExt cx="409" cy="266"/>
            </a:xfrm>
          </p:grpSpPr>
          <p:sp>
            <p:nvSpPr>
              <p:cNvPr id="45161" name="AutoShape 1409">
                <a:extLst>
                  <a:ext uri="{FF2B5EF4-FFF2-40B4-BE49-F238E27FC236}">
                    <a16:creationId xmlns:a16="http://schemas.microsoft.com/office/drawing/2014/main" id="{1A268206-7099-588D-0A25-85051808B5D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62" name="Text Box 1410">
                <a:extLst>
                  <a:ext uri="{FF2B5EF4-FFF2-40B4-BE49-F238E27FC236}">
                    <a16:creationId xmlns:a16="http://schemas.microsoft.com/office/drawing/2014/main" id="{3F769195-C799-4290-C88F-0A71FC33A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2" y="2359"/>
                <a:ext cx="3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保留簇</a:t>
                </a:r>
                <a:endPara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52" name="Group 1411">
              <a:extLst>
                <a:ext uri="{FF2B5EF4-FFF2-40B4-BE49-F238E27FC236}">
                  <a16:creationId xmlns:a16="http://schemas.microsoft.com/office/drawing/2014/main" id="{7F632E00-160C-653F-590B-A79BBFF27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0" y="2431"/>
              <a:ext cx="409" cy="266"/>
              <a:chOff x="906" y="2359"/>
              <a:chExt cx="409" cy="266"/>
            </a:xfrm>
          </p:grpSpPr>
          <p:sp>
            <p:nvSpPr>
              <p:cNvPr id="45159" name="AutoShape 1412">
                <a:extLst>
                  <a:ext uri="{FF2B5EF4-FFF2-40B4-BE49-F238E27FC236}">
                    <a16:creationId xmlns:a16="http://schemas.microsoft.com/office/drawing/2014/main" id="{79EF4998-35B8-EE6A-FBDA-2211647035B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60" name="Text Box 1413">
                <a:extLst>
                  <a:ext uri="{FF2B5EF4-FFF2-40B4-BE49-F238E27FC236}">
                    <a16:creationId xmlns:a16="http://schemas.microsoft.com/office/drawing/2014/main" id="{C84FD97D-0D8A-1118-7C03-674B002DF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" y="2359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坏簇</a:t>
                </a:r>
                <a:endPara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53" name="Group 1414">
              <a:extLst>
                <a:ext uri="{FF2B5EF4-FFF2-40B4-BE49-F238E27FC236}">
                  <a16:creationId xmlns:a16="http://schemas.microsoft.com/office/drawing/2014/main" id="{3B5AE602-9D4A-DD03-7FA9-0BE86DFC0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8" y="2429"/>
              <a:ext cx="409" cy="266"/>
              <a:chOff x="906" y="2359"/>
              <a:chExt cx="409" cy="266"/>
            </a:xfrm>
          </p:grpSpPr>
          <p:sp>
            <p:nvSpPr>
              <p:cNvPr id="45157" name="AutoShape 1415">
                <a:extLst>
                  <a:ext uri="{FF2B5EF4-FFF2-40B4-BE49-F238E27FC236}">
                    <a16:creationId xmlns:a16="http://schemas.microsoft.com/office/drawing/2014/main" id="{5EB0D188-0ED5-D16C-6FAD-96CF0B25B52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58" name="Text Box 1416">
                <a:extLst>
                  <a:ext uri="{FF2B5EF4-FFF2-40B4-BE49-F238E27FC236}">
                    <a16:creationId xmlns:a16="http://schemas.microsoft.com/office/drawing/2014/main" id="{1067816B-5AE3-D080-C99B-89E9A7A5A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2" y="2359"/>
                <a:ext cx="3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最后簇</a:t>
                </a:r>
                <a:endPara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54" name="Group 1417">
              <a:extLst>
                <a:ext uri="{FF2B5EF4-FFF2-40B4-BE49-F238E27FC236}">
                  <a16:creationId xmlns:a16="http://schemas.microsoft.com/office/drawing/2014/main" id="{F0ED7285-40BC-DFAF-97E2-EFFE957FB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0" y="2439"/>
              <a:ext cx="409" cy="266"/>
              <a:chOff x="906" y="2359"/>
              <a:chExt cx="409" cy="266"/>
            </a:xfrm>
          </p:grpSpPr>
          <p:sp>
            <p:nvSpPr>
              <p:cNvPr id="45155" name="AutoShape 1418">
                <a:extLst>
                  <a:ext uri="{FF2B5EF4-FFF2-40B4-BE49-F238E27FC236}">
                    <a16:creationId xmlns:a16="http://schemas.microsoft.com/office/drawing/2014/main" id="{D085D7EC-AE55-1DA3-A922-99E7FC9A307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65" y="2375"/>
                <a:ext cx="91" cy="409"/>
              </a:xfrm>
              <a:prstGeom prst="leftBrace">
                <a:avLst>
                  <a:gd name="adj1" fmla="val 37454"/>
                  <a:gd name="adj2" fmla="val 50000"/>
                </a:avLst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156" name="Text Box 1419">
                <a:extLst>
                  <a:ext uri="{FF2B5EF4-FFF2-40B4-BE49-F238E27FC236}">
                    <a16:creationId xmlns:a16="http://schemas.microsoft.com/office/drawing/2014/main" id="{AF9DEB00-B4D7-F399-3526-D7CF7FDDD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3" y="2359"/>
                <a:ext cx="3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下一簇</a:t>
                </a:r>
                <a:endPara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A3C3D317-FF35-467C-9FDE-D57D3D65B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3B919935-848A-183C-099E-67EE98F240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306338"/>
            <a:ext cx="8816975" cy="5507038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实施设备管理的好处：</a:t>
            </a: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用户可以不必了解外部设备的细节问题，从而方便外部设备的使用</a:t>
            </a:r>
          </a:p>
          <a:p>
            <a:pPr marL="862013" lvl="1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可以实现设备共享，防止各种错误操作，提高设备的使用效率和安全性</a:t>
            </a:r>
          </a:p>
          <a:p>
            <a:pPr marL="285750" indent="-285750">
              <a:spcBef>
                <a:spcPct val="45000"/>
              </a:spcBef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设备管理的功能 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力求达到如下目标：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zh-CN" altLang="en-US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方便性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：方便用户使用设备，进行输入输出操作</a:t>
            </a:r>
          </a:p>
          <a:p>
            <a:pPr marL="862013" lvl="1"/>
            <a:r>
              <a:rPr lang="zh-CN" altLang="en-US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设备独立性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：使用户程序和具体设备相互独立。用户程序只与设备号有关，而设备号与一个具体设备相关</a:t>
            </a:r>
          </a:p>
          <a:p>
            <a:pPr marL="862013" lvl="1"/>
            <a:r>
              <a:rPr lang="zh-CN" altLang="en-US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并行性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：使外设能和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并行工作，提高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的利用率</a:t>
            </a:r>
          </a:p>
          <a:p>
            <a:pPr marL="862013" lvl="1"/>
            <a:r>
              <a:rPr lang="zh-CN" altLang="en-US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有效性和均衡性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：协调设备与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之间的速度匹配，尽量避免设备成为系统的“瓶颈”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27D0C34-BC20-CF87-A691-86C4312E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38B9073-1C64-40C3-9391-D6BA12A549F9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1F8ACE-BEAC-433C-BB55-552585EC8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4E748589-39B5-7376-2E24-F324CBBBED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925" y="1125835"/>
            <a:ext cx="9001125" cy="3743325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>
              <a:lnSpc>
                <a:spcPct val="9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文件管理系统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文件的访问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从目录中找文件控制块，得到第一个簇号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X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，在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中找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2*X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的位置，设内容为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，如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FFF8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则查找成功，否则在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中继续找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2*Y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的位置，直至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FFF8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为止。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空间的分配</a:t>
            </a:r>
            <a:endParaRPr lang="zh-CN" altLang="ja-JP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>
              <a:lnSpc>
                <a:spcPct val="9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中找可用簇，能放下则标记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FFF8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，否则查找下一可用簇，并用下一簇号（位置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）修改当前位置的值。如此循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文件的删除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从目录中找到文件的第一个簇号，查找到最后一簇为止，所有找到的簇的值清零。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实际上不是马上删除文件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，而是在目录中标记文件为删除，当拷入新文件时，将占用目录中第一个被删除的文件空间。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12151" name="Group 183">
            <a:extLst>
              <a:ext uri="{FF2B5EF4-FFF2-40B4-BE49-F238E27FC236}">
                <a16:creationId xmlns:a16="http://schemas.microsoft.com/office/drawing/2014/main" id="{2346E178-ECD5-8085-0B0E-1D677094F7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0299561"/>
              </p:ext>
            </p:extLst>
          </p:nvPr>
        </p:nvGraphicFramePr>
        <p:xfrm>
          <a:off x="565720" y="5214888"/>
          <a:ext cx="8316913" cy="1419226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F8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灯片编号占位符 6">
            <a:extLst>
              <a:ext uri="{FF2B5EF4-FFF2-40B4-BE49-F238E27FC236}">
                <a16:creationId xmlns:a16="http://schemas.microsoft.com/office/drawing/2014/main" id="{9342D271-EEA9-3779-D822-C386913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7520" y="6837313"/>
            <a:ext cx="1905000" cy="19208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B9D2D8D-ED7C-43C4-B927-E0F3B4C2D0E2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30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46169" name="Text Box 130">
            <a:extLst>
              <a:ext uri="{FF2B5EF4-FFF2-40B4-BE49-F238E27FC236}">
                <a16:creationId xmlns:a16="http://schemas.microsoft.com/office/drawing/2014/main" id="{5F61D1D0-2484-711E-EDDD-68EF6B908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45" y="4951363"/>
            <a:ext cx="8113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</a:rPr>
              <a:t>0          1          2          3          4          5         6          7         8         9          A         B          C        D         E         F</a:t>
            </a:r>
          </a:p>
        </p:txBody>
      </p:sp>
      <p:sp>
        <p:nvSpPr>
          <p:cNvPr id="46170" name="Text Box 131">
            <a:extLst>
              <a:ext uri="{FF2B5EF4-FFF2-40B4-BE49-F238E27FC236}">
                <a16:creationId xmlns:a16="http://schemas.microsoft.com/office/drawing/2014/main" id="{82019671-1671-32EF-DD7A-EE9D6BEAC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20" y="5175200"/>
            <a:ext cx="3143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</a:rPr>
              <a:t>2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</a:p>
        </p:txBody>
      </p:sp>
      <p:grpSp>
        <p:nvGrpSpPr>
          <p:cNvPr id="2" name="Group 198">
            <a:extLst>
              <a:ext uri="{FF2B5EF4-FFF2-40B4-BE49-F238E27FC236}">
                <a16:creationId xmlns:a16="http://schemas.microsoft.com/office/drawing/2014/main" id="{1FE0D88F-06FE-63DA-F086-D070D837FFA7}"/>
              </a:ext>
            </a:extLst>
          </p:cNvPr>
          <p:cNvGrpSpPr>
            <a:grpSpLocks/>
          </p:cNvGrpSpPr>
          <p:nvPr/>
        </p:nvGrpSpPr>
        <p:grpSpPr bwMode="auto">
          <a:xfrm>
            <a:off x="1705545" y="5240288"/>
            <a:ext cx="4040188" cy="1428750"/>
            <a:chOff x="938" y="2870"/>
            <a:chExt cx="2545" cy="900"/>
          </a:xfrm>
        </p:grpSpPr>
        <p:grpSp>
          <p:nvGrpSpPr>
            <p:cNvPr id="46187" name="Group 189">
              <a:extLst>
                <a:ext uri="{FF2B5EF4-FFF2-40B4-BE49-F238E27FC236}">
                  <a16:creationId xmlns:a16="http://schemas.microsoft.com/office/drawing/2014/main" id="{DDDF676A-4109-C1D5-F6A8-2A41DF92E8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" y="3089"/>
              <a:ext cx="526" cy="212"/>
              <a:chOff x="1383" y="3929"/>
              <a:chExt cx="526" cy="212"/>
            </a:xfrm>
          </p:grpSpPr>
          <p:sp>
            <p:nvSpPr>
              <p:cNvPr id="46196" name="Text Box 184">
                <a:extLst>
                  <a:ext uri="{FF2B5EF4-FFF2-40B4-BE49-F238E27FC236}">
                    <a16:creationId xmlns:a16="http://schemas.microsoft.com/office/drawing/2014/main" id="{C39200B9-5459-41BE-B59B-78AC18D54D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52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1A    00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97" name="Oval 152">
                <a:extLst>
                  <a:ext uri="{FF2B5EF4-FFF2-40B4-BE49-F238E27FC236}">
                    <a16:creationId xmlns:a16="http://schemas.microsoft.com/office/drawing/2014/main" id="{48EE6A9F-E388-EA8A-1585-A52D9CBCD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46188" name="Group 190">
              <a:extLst>
                <a:ext uri="{FF2B5EF4-FFF2-40B4-BE49-F238E27FC236}">
                  <a16:creationId xmlns:a16="http://schemas.microsoft.com/office/drawing/2014/main" id="{B5EBF8F1-00CC-A711-12D1-EBBB2E0226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" y="3558"/>
              <a:ext cx="530" cy="212"/>
              <a:chOff x="1383" y="3929"/>
              <a:chExt cx="530" cy="212"/>
            </a:xfrm>
          </p:grpSpPr>
          <p:sp>
            <p:nvSpPr>
              <p:cNvPr id="46194" name="Text Box 191">
                <a:extLst>
                  <a:ext uri="{FF2B5EF4-FFF2-40B4-BE49-F238E27FC236}">
                    <a16:creationId xmlns:a16="http://schemas.microsoft.com/office/drawing/2014/main" id="{4FCF7150-0D2B-3B7A-1277-27E6E404B8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5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04     00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95" name="Oval 192">
                <a:extLst>
                  <a:ext uri="{FF2B5EF4-FFF2-40B4-BE49-F238E27FC236}">
                    <a16:creationId xmlns:a16="http://schemas.microsoft.com/office/drawing/2014/main" id="{81C0BD49-649D-838E-4E2D-01492F69B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46189" name="Group 193">
              <a:extLst>
                <a:ext uri="{FF2B5EF4-FFF2-40B4-BE49-F238E27FC236}">
                  <a16:creationId xmlns:a16="http://schemas.microsoft.com/office/drawing/2014/main" id="{9A8D610B-C660-15E4-FBE6-4D0F3DEF5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9" y="2870"/>
              <a:ext cx="604" cy="212"/>
              <a:chOff x="1383" y="3929"/>
              <a:chExt cx="604" cy="212"/>
            </a:xfrm>
          </p:grpSpPr>
          <p:sp>
            <p:nvSpPr>
              <p:cNvPr id="46192" name="Text Box 194">
                <a:extLst>
                  <a:ext uri="{FF2B5EF4-FFF2-40B4-BE49-F238E27FC236}">
                    <a16:creationId xmlns:a16="http://schemas.microsoft.com/office/drawing/2014/main" id="{9B2E43EC-4636-5510-E6BF-650A2677D5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60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F8     FF 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93" name="Oval 195">
                <a:extLst>
                  <a:ext uri="{FF2B5EF4-FFF2-40B4-BE49-F238E27FC236}">
                    <a16:creationId xmlns:a16="http://schemas.microsoft.com/office/drawing/2014/main" id="{AB38D186-2267-3AA5-E43C-72A7EF58D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46190" name="Line 196">
              <a:extLst>
                <a:ext uri="{FF2B5EF4-FFF2-40B4-BE49-F238E27FC236}">
                  <a16:creationId xmlns:a16="http://schemas.microsoft.com/office/drawing/2014/main" id="{8A289FD6-291F-607A-4662-16E7CDED9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294"/>
              <a:ext cx="499" cy="27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191" name="Line 197">
              <a:extLst>
                <a:ext uri="{FF2B5EF4-FFF2-40B4-BE49-F238E27FC236}">
                  <a16:creationId xmlns:a16="http://schemas.microsoft.com/office/drawing/2014/main" id="{E4F8F703-85EE-6FFD-179E-0915E05C29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113"/>
              <a:ext cx="997" cy="45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212167" name="AutoShape 199">
            <a:extLst>
              <a:ext uri="{FF2B5EF4-FFF2-40B4-BE49-F238E27FC236}">
                <a16:creationId xmlns:a16="http://schemas.microsoft.com/office/drawing/2014/main" id="{7B9B2563-61BC-5B97-7B5B-1880EE37A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844824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Group 216">
            <a:extLst>
              <a:ext uri="{FF2B5EF4-FFF2-40B4-BE49-F238E27FC236}">
                <a16:creationId xmlns:a16="http://schemas.microsoft.com/office/drawing/2014/main" id="{D0C721AA-2D6D-C3C4-4E20-48D9A757E4F4}"/>
              </a:ext>
            </a:extLst>
          </p:cNvPr>
          <p:cNvGrpSpPr>
            <a:grpSpLocks/>
          </p:cNvGrpSpPr>
          <p:nvPr/>
        </p:nvGrpSpPr>
        <p:grpSpPr bwMode="auto">
          <a:xfrm>
            <a:off x="2746945" y="5227588"/>
            <a:ext cx="4090988" cy="652462"/>
            <a:chOff x="1594" y="2862"/>
            <a:chExt cx="2577" cy="411"/>
          </a:xfrm>
        </p:grpSpPr>
        <p:grpSp>
          <p:nvGrpSpPr>
            <p:cNvPr id="46176" name="Group 202">
              <a:extLst>
                <a:ext uri="{FF2B5EF4-FFF2-40B4-BE49-F238E27FC236}">
                  <a16:creationId xmlns:a16="http://schemas.microsoft.com/office/drawing/2014/main" id="{1DBF8354-DA5E-373B-0210-0774CD9E9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4" y="2862"/>
              <a:ext cx="498" cy="212"/>
              <a:chOff x="1383" y="3929"/>
              <a:chExt cx="498" cy="212"/>
            </a:xfrm>
          </p:grpSpPr>
          <p:sp>
            <p:nvSpPr>
              <p:cNvPr id="46185" name="Text Box 203">
                <a:extLst>
                  <a:ext uri="{FF2B5EF4-FFF2-40B4-BE49-F238E27FC236}">
                    <a16:creationId xmlns:a16="http://schemas.microsoft.com/office/drawing/2014/main" id="{5BF7710E-C848-2C8C-D395-A8CF3C7BFC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49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03    00</a:t>
                </a:r>
                <a:endParaRPr lang="zh-CN" altLang="en-US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86" name="Oval 204">
                <a:extLst>
                  <a:ext uri="{FF2B5EF4-FFF2-40B4-BE49-F238E27FC236}">
                    <a16:creationId xmlns:a16="http://schemas.microsoft.com/office/drawing/2014/main" id="{AB101806-9D1B-FA02-EF88-0A630C12C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46177" name="Group 205">
              <a:extLst>
                <a:ext uri="{FF2B5EF4-FFF2-40B4-BE49-F238E27FC236}">
                  <a16:creationId xmlns:a16="http://schemas.microsoft.com/office/drawing/2014/main" id="{2177B4FA-DBF0-ADA0-3EB3-5D73BD458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5" y="2870"/>
              <a:ext cx="530" cy="212"/>
              <a:chOff x="1383" y="3929"/>
              <a:chExt cx="530" cy="212"/>
            </a:xfrm>
          </p:grpSpPr>
          <p:sp>
            <p:nvSpPr>
              <p:cNvPr id="46183" name="Text Box 206">
                <a:extLst>
                  <a:ext uri="{FF2B5EF4-FFF2-40B4-BE49-F238E27FC236}">
                    <a16:creationId xmlns:a16="http://schemas.microsoft.com/office/drawing/2014/main" id="{442BE660-9F4C-0E42-5505-4E3B123E31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5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05     00</a:t>
                </a:r>
                <a:endParaRPr lang="zh-CN" altLang="en-US" sz="16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84" name="Oval 207">
                <a:extLst>
                  <a:ext uri="{FF2B5EF4-FFF2-40B4-BE49-F238E27FC236}">
                    <a16:creationId xmlns:a16="http://schemas.microsoft.com/office/drawing/2014/main" id="{88743EBB-EAC0-7718-9DF0-6435F1D2D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46178" name="Group 208">
              <a:extLst>
                <a:ext uri="{FF2B5EF4-FFF2-40B4-BE49-F238E27FC236}">
                  <a16:creationId xmlns:a16="http://schemas.microsoft.com/office/drawing/2014/main" id="{6A48C61A-6C31-800B-41D5-0790BA860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2870"/>
              <a:ext cx="636" cy="212"/>
              <a:chOff x="1383" y="3929"/>
              <a:chExt cx="636" cy="212"/>
            </a:xfrm>
          </p:grpSpPr>
          <p:sp>
            <p:nvSpPr>
              <p:cNvPr id="46181" name="Text Box 209">
                <a:extLst>
                  <a:ext uri="{FF2B5EF4-FFF2-40B4-BE49-F238E27FC236}">
                    <a16:creationId xmlns:a16="http://schemas.microsoft.com/office/drawing/2014/main" id="{DA5D345E-3980-D99A-3056-317076B46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929"/>
                <a:ext cx="6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F8     FF</a:t>
                </a:r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 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82" name="Oval 210">
                <a:extLst>
                  <a:ext uri="{FF2B5EF4-FFF2-40B4-BE49-F238E27FC236}">
                    <a16:creationId xmlns:a16="http://schemas.microsoft.com/office/drawing/2014/main" id="{E123048F-3D3C-AA42-220D-1BB880533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3949"/>
                <a:ext cx="84" cy="1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 b="1">
                    <a:solidFill>
                      <a:schemeClr val="bg2"/>
                    </a:solidFill>
                    <a:latin typeface="Bookman" pitchFamily="18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 b="1">
                    <a:solidFill>
                      <a:schemeClr val="bg2"/>
                    </a:solidFill>
                    <a:latin typeface="Bookman" pitchFamily="18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 b="1">
                    <a:solidFill>
                      <a:schemeClr val="bg2"/>
                    </a:solidFill>
                    <a:latin typeface="Bookman" pitchFamily="18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bg2"/>
                    </a:solidFill>
                    <a:latin typeface="Book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46179" name="Freeform 213">
              <a:extLst>
                <a:ext uri="{FF2B5EF4-FFF2-40B4-BE49-F238E27FC236}">
                  <a16:creationId xmlns:a16="http://schemas.microsoft.com/office/drawing/2014/main" id="{74875B76-8541-85F5-6C38-9D1FD0683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" y="3067"/>
              <a:ext cx="499" cy="91"/>
            </a:xfrm>
            <a:custGeom>
              <a:avLst/>
              <a:gdLst>
                <a:gd name="T0" fmla="*/ 0 w 635"/>
                <a:gd name="T1" fmla="*/ 0 h 106"/>
                <a:gd name="T2" fmla="*/ 31 w 635"/>
                <a:gd name="T3" fmla="*/ 23 h 106"/>
                <a:gd name="T4" fmla="*/ 53 w 635"/>
                <a:gd name="T5" fmla="*/ 23 h 106"/>
                <a:gd name="T6" fmla="*/ 72 w 635"/>
                <a:gd name="T7" fmla="*/ 0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5"/>
                <a:gd name="T13" fmla="*/ 0 h 106"/>
                <a:gd name="T14" fmla="*/ 635 w 63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5" h="106">
                  <a:moveTo>
                    <a:pt x="0" y="0"/>
                  </a:moveTo>
                  <a:cubicBezTo>
                    <a:pt x="98" y="38"/>
                    <a:pt x="196" y="76"/>
                    <a:pt x="272" y="91"/>
                  </a:cubicBezTo>
                  <a:cubicBezTo>
                    <a:pt x="348" y="106"/>
                    <a:pt x="394" y="106"/>
                    <a:pt x="454" y="91"/>
                  </a:cubicBezTo>
                  <a:cubicBezTo>
                    <a:pt x="514" y="76"/>
                    <a:pt x="605" y="15"/>
                    <a:pt x="635" y="0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180" name="Freeform 215">
              <a:extLst>
                <a:ext uri="{FF2B5EF4-FFF2-40B4-BE49-F238E27FC236}">
                  <a16:creationId xmlns:a16="http://schemas.microsoft.com/office/drawing/2014/main" id="{30A4150D-BDFB-CCB8-0A05-4ACC652C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3083"/>
              <a:ext cx="1157" cy="190"/>
            </a:xfrm>
            <a:custGeom>
              <a:avLst/>
              <a:gdLst>
                <a:gd name="T0" fmla="*/ 0 w 1157"/>
                <a:gd name="T1" fmla="*/ 0 h 190"/>
                <a:gd name="T2" fmla="*/ 318 w 1157"/>
                <a:gd name="T3" fmla="*/ 136 h 190"/>
                <a:gd name="T4" fmla="*/ 635 w 1157"/>
                <a:gd name="T5" fmla="*/ 182 h 190"/>
                <a:gd name="T6" fmla="*/ 817 w 1157"/>
                <a:gd name="T7" fmla="*/ 182 h 190"/>
                <a:gd name="T8" fmla="*/ 998 w 1157"/>
                <a:gd name="T9" fmla="*/ 136 h 190"/>
                <a:gd name="T10" fmla="*/ 1134 w 1157"/>
                <a:gd name="T11" fmla="*/ 46 h 190"/>
                <a:gd name="T12" fmla="*/ 1134 w 1157"/>
                <a:gd name="T13" fmla="*/ 0 h 1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7"/>
                <a:gd name="T22" fmla="*/ 0 h 190"/>
                <a:gd name="T23" fmla="*/ 1157 w 1157"/>
                <a:gd name="T24" fmla="*/ 190 h 1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7" h="190">
                  <a:moveTo>
                    <a:pt x="0" y="0"/>
                  </a:moveTo>
                  <a:cubicBezTo>
                    <a:pt x="106" y="53"/>
                    <a:pt x="212" y="106"/>
                    <a:pt x="318" y="136"/>
                  </a:cubicBezTo>
                  <a:cubicBezTo>
                    <a:pt x="424" y="166"/>
                    <a:pt x="552" y="174"/>
                    <a:pt x="635" y="182"/>
                  </a:cubicBezTo>
                  <a:cubicBezTo>
                    <a:pt x="718" y="190"/>
                    <a:pt x="757" y="190"/>
                    <a:pt x="817" y="182"/>
                  </a:cubicBezTo>
                  <a:cubicBezTo>
                    <a:pt x="877" y="174"/>
                    <a:pt x="945" y="159"/>
                    <a:pt x="998" y="136"/>
                  </a:cubicBezTo>
                  <a:cubicBezTo>
                    <a:pt x="1051" y="113"/>
                    <a:pt x="1111" y="69"/>
                    <a:pt x="1134" y="46"/>
                  </a:cubicBezTo>
                  <a:cubicBezTo>
                    <a:pt x="1157" y="23"/>
                    <a:pt x="1145" y="11"/>
                    <a:pt x="1134" y="0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212185" name="AutoShape 217">
            <a:extLst>
              <a:ext uri="{FF2B5EF4-FFF2-40B4-BE49-F238E27FC236}">
                <a16:creationId xmlns:a16="http://schemas.microsoft.com/office/drawing/2014/main" id="{23708390-E9C0-A289-FDDB-AADB8FD70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2853060"/>
            <a:ext cx="215900" cy="2159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 b="1">
                <a:solidFill>
                  <a:schemeClr val="bg2"/>
                </a:solidFill>
                <a:latin typeface="Book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 b="1">
                <a:solidFill>
                  <a:schemeClr val="bg2"/>
                </a:solidFill>
                <a:latin typeface="Book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 b="1">
                <a:solidFill>
                  <a:schemeClr val="bg2"/>
                </a:solidFill>
                <a:latin typeface="Book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 b="1">
                <a:solidFill>
                  <a:schemeClr val="bg2"/>
                </a:solidFill>
                <a:latin typeface="Book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Book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FEDD9AB1-64B6-4CDA-95D1-870739523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2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16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2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18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7533E42C-D58D-AB9A-6F92-D40EE21156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801"/>
            <a:ext cx="8713787" cy="5616575"/>
          </a:xfrm>
        </p:spPr>
        <p:txBody>
          <a:bodyPr/>
          <a:lstStyle/>
          <a:p>
            <a:pPr marL="285750" indent="-28575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文件存储空间管理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2013" lvl="1"/>
            <a:r>
              <a:rPr lang="en-US" altLang="zh-CN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NTFS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New Technology File System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）文件管理系统</a:t>
            </a:r>
          </a:p>
          <a:p>
            <a:pPr marL="862013" lvl="1"/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操作系统的主流文件系统，具有很多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FAT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所没有的特性。</a:t>
            </a:r>
          </a:p>
          <a:p>
            <a:pPr marL="862013" lvl="1"/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例如，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NTFS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通过使用标准的事务处理记录和还原技术来保证卷的一致性。如果系统出现故障，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NTFS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将使用日志文件和检查点信息来恢复文件系统的一致性。</a:t>
            </a:r>
          </a:p>
          <a:p>
            <a:pPr marL="1333500" lvl="2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 2000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 XP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NTFS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还可以提供诸如文件和文件夹权限、加密、磁盘配额和压缩这样的高级功能（参见文件属性） </a:t>
            </a:r>
          </a:p>
          <a:p>
            <a:pPr marL="1333500" lvl="2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NTFS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采用了更小的簇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可以更有效率地管理磁盘空间。 </a:t>
            </a:r>
          </a:p>
          <a:p>
            <a:pPr marL="1333500" lvl="2"/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BD6F1DFF-02B0-5172-6C99-9BB264B9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4FCEBCD-D6FB-4EC7-B5AA-FC87E6BC561B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31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E08D52-20FC-4B6F-8625-9306F87E0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4.5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文件管理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7">
            <a:extLst>
              <a:ext uri="{FF2B5EF4-FFF2-40B4-BE49-F238E27FC236}">
                <a16:creationId xmlns:a16="http://schemas.microsoft.com/office/drawing/2014/main" id="{06C99E46-03D3-CA98-C4C8-E232CF3533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483767"/>
            <a:ext cx="8964612" cy="4681537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为方便用户组织作业及控制作业，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为用户提供一个使用界面，称之为用户接口。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接口的分类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程序级接口：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允许在程序中调用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OS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所提供的一些功能，或通过系统调用命令来组织和控制用户作业。如：在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程序中打印输出、创建文件、创建进程等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作业控制级接口：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脱机用户接口：</a:t>
            </a:r>
          </a:p>
          <a:p>
            <a:pPr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作业运行前，将所有控制命令一起输入到系统中，作业运行中不干预。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联机用户接口：</a:t>
            </a:r>
          </a:p>
          <a:p>
            <a:pPr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采用人机会话的方式来控制作业的运行。用户通过键盘、鼠标等来控制作业的运行。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文本介面：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MS-DOS</a:t>
            </a:r>
          </a:p>
          <a:p>
            <a:pPr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图形介面：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5AAFAF4-E918-3B99-E956-37C99487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251D02D-EF33-4963-84C6-159A0540A216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32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E8F5E1-4C09-437B-91F6-A866E53F6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4.6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用户接口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014E5554-7E3C-8BD6-9315-FC1D355DC7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339999"/>
            <a:ext cx="8864600" cy="5113337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Unix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操作系统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组成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系统调用</a:t>
            </a:r>
          </a:p>
          <a:p>
            <a:pPr marL="862013" lvl="1">
              <a:lnSpc>
                <a:spcPct val="9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shell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语言</a:t>
            </a:r>
          </a:p>
          <a:p>
            <a:pPr marL="285750" indent="-285750">
              <a:lnSpc>
                <a:spcPct val="9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DOS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操作系统</a:t>
            </a:r>
          </a:p>
          <a:p>
            <a:pPr marL="862013" lvl="1">
              <a:lnSpc>
                <a:spcPct val="9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Disk Operating System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内部命令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外部命令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专用键</a:t>
            </a:r>
          </a:p>
          <a:p>
            <a:pPr marL="285750" indent="-285750">
              <a:lnSpc>
                <a:spcPct val="9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操作系统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图形用户界面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应用程序强大、丰富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多任务并行处理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强大的内存管理能力、支持扩展内存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ABAA338-AC8F-73FE-85F4-FB95F255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F76C7D1-02CE-4D58-B7E8-B6C9A428CE86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33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214021" name="Picture 5" descr="Snap22">
            <a:extLst>
              <a:ext uri="{FF2B5EF4-FFF2-40B4-BE49-F238E27FC236}">
                <a16:creationId xmlns:a16="http://schemas.microsoft.com/office/drawing/2014/main" id="{ADFAB957-5F4A-A5D4-5E55-BA10C095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1725" y="1459458"/>
            <a:ext cx="5467350" cy="3841750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C2A10-34EB-405E-95F0-E0AB6C6AB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4.6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用户接口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026">
            <a:extLst>
              <a:ext uri="{FF2B5EF4-FFF2-40B4-BE49-F238E27FC236}">
                <a16:creationId xmlns:a16="http://schemas.microsoft.com/office/drawing/2014/main" id="{E993C330-0EEF-D9A0-E9D4-C382577C5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828800"/>
            <a:ext cx="7772400" cy="205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8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4B72DFAB-2949-2F4D-F4AB-C402EF9C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4F80B50-CBDF-4451-A7A1-B21505753E49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DE5D9E4F-4798-6969-94E3-A2B0519E7B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000" y="1413024"/>
            <a:ext cx="8712200" cy="5040312"/>
          </a:xfrm>
        </p:spPr>
        <p:txBody>
          <a:bodyPr/>
          <a:lstStyle/>
          <a:p>
            <a:pPr marL="285750" indent="-285750">
              <a:spcBef>
                <a:spcPct val="40000"/>
              </a:spcBef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设备管理的基本概念</a:t>
            </a:r>
          </a:p>
          <a:p>
            <a:pPr marL="723900" lvl="1" indent="-258763">
              <a:spcBef>
                <a:spcPct val="40000"/>
              </a:spcBef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设备分类</a:t>
            </a:r>
          </a:p>
          <a:p>
            <a:pPr marL="1079500" lvl="2" indent="-176213">
              <a:spcBef>
                <a:spcPct val="40000"/>
              </a:spcBef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从资源分配的角度：</a:t>
            </a:r>
          </a:p>
          <a:p>
            <a:pPr marL="1524000" lvl="3" indent="-177800">
              <a:spcBef>
                <a:spcPct val="4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独占设备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。作业运行期间必须独占，如：打印机、输入机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524000" lvl="3" indent="-177800">
              <a:spcBef>
                <a:spcPct val="4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共享设备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。若干个进程同时使用，如：磁盘、光盘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524000" lvl="3" indent="-177800">
              <a:spcBef>
                <a:spcPct val="4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虚拟设备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。用软件实现独占设备到共享设备的转换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079500" lvl="2" indent="-176213">
              <a:spcBef>
                <a:spcPct val="40000"/>
              </a:spcBef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从管理控制的角度：</a:t>
            </a:r>
          </a:p>
          <a:p>
            <a:pPr marL="1524000" lvl="3" indent="-177800">
              <a:spcBef>
                <a:spcPct val="4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物理设备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。实实在在的设备，如：打印机、扫描仪</a:t>
            </a:r>
          </a:p>
          <a:p>
            <a:pPr marL="1524000" lvl="3" indent="-177800">
              <a:spcBef>
                <a:spcPct val="40000"/>
              </a:spcBef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逻辑设备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。为便于物理设备的使用，而对其进行的命名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66F37EE-742B-FDFA-C6D4-9C90107B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C871E03-B7B5-471B-8747-891402BDB9EE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121FD0-FB35-4198-96DA-70B71C6BF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68372E31-3C2F-BEDC-03EA-F66D4B4721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496" y="1340817"/>
            <a:ext cx="9017000" cy="5616575"/>
          </a:xfrm>
        </p:spPr>
        <p:txBody>
          <a:bodyPr/>
          <a:lstStyle/>
          <a:p>
            <a:pPr marL="285750" indent="-285750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设备管理的基本概念</a:t>
            </a:r>
          </a:p>
          <a:p>
            <a:pPr marL="723900" lvl="1" indent="-258763"/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设备分类</a:t>
            </a:r>
          </a:p>
          <a:p>
            <a:pPr marL="1079500" lvl="2" indent="-17621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设备的命名：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01800" lvl="3" indent="-355600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绝对设备号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：按某种规则，对物理设备编号，一般由系统使用，而用户不直接使用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01800" lvl="3" indent="-355600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相对设备号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或称设备类型号、逻辑设备号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：按设备类型进行的编号。如：打印端口、通讯端口、磁盘接口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IDE(Integrated Drive Electronics)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、通用串行总线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USB(Universal Serial Bus)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。一般由用户程序使用，在用户程序运行时，由系统指定使用那一个物理设备</a:t>
            </a:r>
          </a:p>
          <a:p>
            <a:pPr marL="1701800" lvl="3" indent="-355600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相对号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：用来标识同类型的不同逻辑设备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01800" lvl="3" indent="-355600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符号名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：用符号名来标识不同设备类型。如：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COM1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COM2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LPT1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LPT2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。通常在命令语言或人机交互过程中使用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64C843-B16D-CC49-B29D-966964CD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B5B160A-2BD2-4D1F-9CA5-A3A4F7870600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28D3D9C-1DCA-484C-BAF8-6C501AF21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079B4E5C-59BC-A161-32AC-A438CE45E0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000" y="1197371"/>
            <a:ext cx="8712200" cy="5688013"/>
          </a:xfrm>
        </p:spPr>
        <p:txBody>
          <a:bodyPr/>
          <a:lstStyle/>
          <a:p>
            <a:pPr marL="862013" lvl="1"/>
            <a:r>
              <a:rPr lang="zh-CN" altLang="en-US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通道与中断</a:t>
            </a:r>
          </a:p>
          <a:p>
            <a:pPr marL="1333500" lvl="2">
              <a:buFontTx/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计算机访问外设的方式，随中断与通道的产生而逐渐得到改善。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循环测试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方式 － 完全依赖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</a:p>
          <a:p>
            <a:pPr marL="1901825" lvl="3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启动外设后，不断询问。“忙”时不断测试，“闲”时进行输入输出。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不可它用。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程序中断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方式 － 部分依赖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有了中断机制以后，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启动外设后，可以去执行其它的程序，只有当接到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中断请求时，再转去进行输入输出操作。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可运行其它程序。但这种方式每次仅能处理一个字，大量数据传输时，仍需花费大量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时间。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通道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方式 － 可以不依赖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</a:p>
          <a:p>
            <a:pPr marL="1901825" lvl="3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有了通道以后，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发出一条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指令给通道后，通道可独立于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执行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操作，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就可运行其它程序。极大地提高了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的效率。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C572CE7-522F-26A0-9103-0C409107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450228A-CE86-47F3-A4B3-8C4810BC5D2C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AF1693-8D84-4480-A0CF-4B4C3AF9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AE4CB902-14A3-1BD2-DFF0-740C0B5D2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000" y="1162000"/>
            <a:ext cx="6316663" cy="5867400"/>
          </a:xfrm>
        </p:spPr>
        <p:txBody>
          <a:bodyPr/>
          <a:lstStyle/>
          <a:p>
            <a:pPr marL="177800" indent="-177800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设备管理的基本概念</a:t>
            </a:r>
          </a:p>
          <a:p>
            <a:pPr marL="533400" lvl="1" indent="-176213"/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缓冲技术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buffer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）-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在设备管理中相当的重要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01700" lvl="2" indent="-177800"/>
            <a:r>
              <a:rPr lang="zh-CN" altLang="en-US" sz="20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目的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：缓解设备处理速度与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处理速度不匹配的问题</a:t>
            </a:r>
          </a:p>
          <a:p>
            <a:pPr marL="901700" lvl="2" indent="-177800"/>
            <a:r>
              <a:rPr lang="zh-CN" altLang="en-US" sz="20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做法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：在内存开辟一个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个单元的区域作为缓冲区。输出时首先写入缓冲区，缓冲区满时或输出结束时再将缓冲区的内容一次输出到外设。输入亦然。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901700" lvl="2" indent="-177800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缓冲区的形式（自学）</a:t>
            </a:r>
          </a:p>
          <a:p>
            <a:pPr marL="1344613" lvl="3" indent="-177800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单缓冲区，外设间只能是串行的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44613" lvl="3" indent="-177800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双缓冲区，外设间可以并行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44613" lvl="3" indent="-177800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多缓冲区，连成环形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44613" lvl="3" indent="-177800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缓冲池</a:t>
            </a:r>
          </a:p>
          <a:p>
            <a:pPr marL="1701800" lvl="4" indent="-177800"/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input</a:t>
            </a:r>
          </a:p>
          <a:p>
            <a:pPr marL="1701800" lvl="4" indent="-177800"/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output</a:t>
            </a:r>
          </a:p>
          <a:p>
            <a:pPr marL="1701800" lvl="4" indent="-177800"/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empty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3724CA-EC10-1F1F-FC8C-9D9240D6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4D634FE-30D1-48E7-86FD-7677EE5D4FC4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94566" name="Picture 6" descr="Snap11">
            <a:extLst>
              <a:ext uri="{FF2B5EF4-FFF2-40B4-BE49-F238E27FC236}">
                <a16:creationId xmlns:a16="http://schemas.microsoft.com/office/drawing/2014/main" id="{3197FA5D-9D4F-F203-ADF3-7187F07B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56200" y="4224338"/>
            <a:ext cx="3924300" cy="2100262"/>
          </a:xfrm>
          <a:prstGeom prst="rect">
            <a:avLst/>
          </a:prstGeom>
          <a:noFill/>
        </p:spPr>
      </p:pic>
      <p:pic>
        <p:nvPicPr>
          <p:cNvPr id="194567" name="Picture 7" descr="Snap12">
            <a:extLst>
              <a:ext uri="{FF2B5EF4-FFF2-40B4-BE49-F238E27FC236}">
                <a16:creationId xmlns:a16="http://schemas.microsoft.com/office/drawing/2014/main" id="{4E2EC41F-8D67-EF42-ED0C-50C3744C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264275" y="1430338"/>
            <a:ext cx="2771775" cy="2574925"/>
          </a:xfrm>
          <a:prstGeom prst="rect">
            <a:avLst/>
          </a:prstGeom>
          <a:noFill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D772BC4-00B4-4259-87A7-240B31C66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83D1F33B-9870-0E9A-169C-EA46F0FCD1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1125363"/>
            <a:ext cx="5381625" cy="5688013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设备管理的过程</a:t>
            </a:r>
          </a:p>
          <a:p>
            <a:pPr marL="862013" lvl="1">
              <a:lnSpc>
                <a:spcPct val="9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设备的连接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计算机对外设的控制和设备连接有直接的关系。设备连接由三个层次来实现。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通道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控制器</a:t>
            </a:r>
          </a:p>
          <a:p>
            <a:pPr marL="1901825" lvl="3">
              <a:lnSpc>
                <a:spcPct val="9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可有多个通道、多个控制器和多个设备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内存和外设之间，可以有多条通路</a:t>
            </a:r>
          </a:p>
          <a:p>
            <a:pPr marL="1333500" lvl="2">
              <a:lnSpc>
                <a:spcPct val="9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发出一条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指令后，由通道通过控制器实现对设备的控制。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通道借助中断请求向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报告通道、控制器和外设的状态。</a:t>
            </a:r>
          </a:p>
          <a:p>
            <a:pPr marL="1333500" lvl="2">
              <a:lnSpc>
                <a:spcPct val="9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内存和外设之间至少要有一条通路，才能启动外部设备进行工作。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A5C8EEA-EC13-D580-7665-73A629BB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8810E5B-B74B-4ABC-8F79-2E04216B259B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zh-CN">
              <a:solidFill>
                <a:schemeClr val="bg2"/>
              </a:solidFill>
            </a:endParaRPr>
          </a:p>
        </p:txBody>
      </p:sp>
      <p:pic>
        <p:nvPicPr>
          <p:cNvPr id="163848" name="Picture 8" descr="Snap13">
            <a:extLst>
              <a:ext uri="{FF2B5EF4-FFF2-40B4-BE49-F238E27FC236}">
                <a16:creationId xmlns:a16="http://schemas.microsoft.com/office/drawing/2014/main" id="{07248C19-75C4-1A53-8CB5-6D410130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10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435600" y="1093043"/>
            <a:ext cx="3635375" cy="5648325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12D344D-41C6-4BFD-86B4-6A7713B84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AB1A6A04-B5EA-ED83-BFDB-99AA8612B5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875" y="1197595"/>
            <a:ext cx="8712200" cy="3311525"/>
          </a:xfrm>
        </p:spPr>
        <p:txBody>
          <a:bodyPr/>
          <a:lstStyle/>
          <a:p>
            <a:pPr marL="285750" indent="-285750">
              <a:lnSpc>
                <a:spcPct val="8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设备管理的过程</a:t>
            </a:r>
          </a:p>
          <a:p>
            <a:pPr marL="862013" lvl="1"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设备管理的对象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从设备连接可以看出，要想实现设备管理，还必须要考虑通道和控制器的管理问题。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控制块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为记录有关的信息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>
              <a:lnSpc>
                <a:spcPct val="8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通道控制块（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CCB）</a:t>
            </a:r>
          </a:p>
          <a:p>
            <a:pPr marL="1901825" lvl="3">
              <a:lnSpc>
                <a:spcPct val="8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控制器控制块（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CUCB）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901825" lvl="3">
              <a:lnSpc>
                <a:spcPct val="80000"/>
              </a:lnSpc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设备控制块（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DCB）</a:t>
            </a:r>
          </a:p>
          <a:p>
            <a:pPr marL="1333500" lvl="2">
              <a:lnSpc>
                <a:spcPct val="8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设备分配等待队列：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等待此设备的进程号、等待设备类型号、台号等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，当所要使用的设备、控制器、通道忙时，进程要进入相应的等待队列。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448C01A-437B-603C-5338-AAE6BBC6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F48966C-1043-4622-87BF-81A713947C11}" type="slidenum">
              <a:rPr lang="zh-CN" altLang="en-US">
                <a:solidFill>
                  <a:schemeClr val="bg2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zh-CN">
              <a:solidFill>
                <a:schemeClr val="bg2"/>
              </a:solidFill>
            </a:endParaRPr>
          </a:p>
        </p:txBody>
      </p:sp>
      <p:grpSp>
        <p:nvGrpSpPr>
          <p:cNvPr id="24580" name="Group 14">
            <a:extLst>
              <a:ext uri="{FF2B5EF4-FFF2-40B4-BE49-F238E27FC236}">
                <a16:creationId xmlns:a16="http://schemas.microsoft.com/office/drawing/2014/main" id="{D48752A6-1BDB-7124-391B-1BE6508690E4}"/>
              </a:ext>
            </a:extLst>
          </p:cNvPr>
          <p:cNvGrpSpPr>
            <a:grpSpLocks/>
          </p:cNvGrpSpPr>
          <p:nvPr/>
        </p:nvGrpSpPr>
        <p:grpSpPr bwMode="auto">
          <a:xfrm>
            <a:off x="244475" y="4460701"/>
            <a:ext cx="8869363" cy="2100263"/>
            <a:chOff x="154" y="2756"/>
            <a:chExt cx="5587" cy="1323"/>
          </a:xfrm>
        </p:grpSpPr>
        <p:pic>
          <p:nvPicPr>
            <p:cNvPr id="195597" name="Picture 13" descr="DSCN0806">
              <a:extLst>
                <a:ext uri="{FF2B5EF4-FFF2-40B4-BE49-F238E27FC236}">
                  <a16:creationId xmlns:a16="http://schemas.microsoft.com/office/drawing/2014/main" id="{D34E8CC3-904D-122A-DD0F-CA3369D9D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lum contrast="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" y="2758"/>
              <a:ext cx="5579" cy="1171"/>
            </a:xfrm>
            <a:prstGeom prst="rect">
              <a:avLst/>
            </a:prstGeom>
            <a:noFill/>
          </p:spPr>
        </p:pic>
        <p:sp>
          <p:nvSpPr>
            <p:cNvPr id="24583" name="Text Box 6">
              <a:extLst>
                <a:ext uri="{FF2B5EF4-FFF2-40B4-BE49-F238E27FC236}">
                  <a16:creationId xmlns:a16="http://schemas.microsoft.com/office/drawing/2014/main" id="{F0C6E28D-7DE6-5589-CE64-E7982C00E6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2" y="3867"/>
              <a:ext cx="7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 b="1">
                  <a:solidFill>
                    <a:schemeClr val="bg2"/>
                  </a:solidFill>
                  <a:latin typeface="Book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 b="1">
                  <a:solidFill>
                    <a:schemeClr val="bg2"/>
                  </a:solidFill>
                  <a:latin typeface="Book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 b="1">
                  <a:solidFill>
                    <a:schemeClr val="bg2"/>
                  </a:solidFill>
                  <a:latin typeface="Book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2"/>
                  </a:solidFill>
                  <a:latin typeface="Book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队列首地址</a:t>
              </a:r>
              <a:endParaRPr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4" name="Freeform 7">
              <a:extLst>
                <a:ext uri="{FF2B5EF4-FFF2-40B4-BE49-F238E27FC236}">
                  <a16:creationId xmlns:a16="http://schemas.microsoft.com/office/drawing/2014/main" id="{0F3B1060-D485-0698-933F-6F9B9698A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3657"/>
              <a:ext cx="862" cy="208"/>
            </a:xfrm>
            <a:custGeom>
              <a:avLst/>
              <a:gdLst>
                <a:gd name="T0" fmla="*/ 0 w 182"/>
                <a:gd name="T1" fmla="*/ 0 h 227"/>
                <a:gd name="T2" fmla="*/ 109119661 w 182"/>
                <a:gd name="T3" fmla="*/ 62 h 227"/>
                <a:gd name="T4" fmla="*/ 154723975 w 182"/>
                <a:gd name="T5" fmla="*/ 115 h 227"/>
                <a:gd name="T6" fmla="*/ 218286604 w 182"/>
                <a:gd name="T7" fmla="*/ 158 h 2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2"/>
                <a:gd name="T13" fmla="*/ 0 h 227"/>
                <a:gd name="T14" fmla="*/ 182 w 182"/>
                <a:gd name="T15" fmla="*/ 227 h 2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2" h="227">
                  <a:moveTo>
                    <a:pt x="0" y="0"/>
                  </a:moveTo>
                  <a:cubicBezTo>
                    <a:pt x="34" y="26"/>
                    <a:pt x="70" y="62"/>
                    <a:pt x="91" y="90"/>
                  </a:cubicBezTo>
                  <a:cubicBezTo>
                    <a:pt x="112" y="118"/>
                    <a:pt x="114" y="144"/>
                    <a:pt x="129" y="167"/>
                  </a:cubicBezTo>
                  <a:cubicBezTo>
                    <a:pt x="144" y="190"/>
                    <a:pt x="171" y="215"/>
                    <a:pt x="182" y="22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585" name="Freeform 9">
              <a:extLst>
                <a:ext uri="{FF2B5EF4-FFF2-40B4-BE49-F238E27FC236}">
                  <a16:creationId xmlns:a16="http://schemas.microsoft.com/office/drawing/2014/main" id="{C239BD28-C96F-A4A9-EC2E-C1C31980D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3633"/>
              <a:ext cx="346" cy="208"/>
            </a:xfrm>
            <a:custGeom>
              <a:avLst/>
              <a:gdLst>
                <a:gd name="T0" fmla="*/ 0 w 1026"/>
                <a:gd name="T1" fmla="*/ 0 h 247"/>
                <a:gd name="T2" fmla="*/ 0 w 1026"/>
                <a:gd name="T3" fmla="*/ 31 h 247"/>
                <a:gd name="T4" fmla="*/ 0 w 1026"/>
                <a:gd name="T5" fmla="*/ 64 h 247"/>
                <a:gd name="T6" fmla="*/ 0 w 1026"/>
                <a:gd name="T7" fmla="*/ 78 h 247"/>
                <a:gd name="T8" fmla="*/ 0 w 1026"/>
                <a:gd name="T9" fmla="*/ 87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6"/>
                <a:gd name="T16" fmla="*/ 0 h 247"/>
                <a:gd name="T17" fmla="*/ 1026 w 1026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6" h="247">
                  <a:moveTo>
                    <a:pt x="912" y="0"/>
                  </a:moveTo>
                  <a:cubicBezTo>
                    <a:pt x="946" y="26"/>
                    <a:pt x="994" y="60"/>
                    <a:pt x="1003" y="90"/>
                  </a:cubicBezTo>
                  <a:cubicBezTo>
                    <a:pt x="1012" y="120"/>
                    <a:pt x="1026" y="161"/>
                    <a:pt x="968" y="183"/>
                  </a:cubicBezTo>
                  <a:cubicBezTo>
                    <a:pt x="910" y="205"/>
                    <a:pt x="817" y="212"/>
                    <a:pt x="656" y="223"/>
                  </a:cubicBezTo>
                  <a:cubicBezTo>
                    <a:pt x="495" y="234"/>
                    <a:pt x="137" y="242"/>
                    <a:pt x="0" y="24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586" name="Freeform 10">
              <a:extLst>
                <a:ext uri="{FF2B5EF4-FFF2-40B4-BE49-F238E27FC236}">
                  <a16:creationId xmlns:a16="http://schemas.microsoft.com/office/drawing/2014/main" id="{E22E1842-2B9F-32EA-0226-0407C28E9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3657"/>
              <a:ext cx="2223" cy="208"/>
            </a:xfrm>
            <a:custGeom>
              <a:avLst/>
              <a:gdLst>
                <a:gd name="T0" fmla="*/ 959662 w 1026"/>
                <a:gd name="T1" fmla="*/ 0 h 247"/>
                <a:gd name="T2" fmla="*/ 1055344 w 1026"/>
                <a:gd name="T3" fmla="*/ 34 h 247"/>
                <a:gd name="T4" fmla="*/ 1018520 w 1026"/>
                <a:gd name="T5" fmla="*/ 69 h 247"/>
                <a:gd name="T6" fmla="*/ 690164 w 1026"/>
                <a:gd name="T7" fmla="*/ 83 h 247"/>
                <a:gd name="T8" fmla="*/ 0 w 1026"/>
                <a:gd name="T9" fmla="*/ 92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6"/>
                <a:gd name="T16" fmla="*/ 0 h 247"/>
                <a:gd name="T17" fmla="*/ 1026 w 1026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6" h="247">
                  <a:moveTo>
                    <a:pt x="912" y="0"/>
                  </a:moveTo>
                  <a:cubicBezTo>
                    <a:pt x="946" y="26"/>
                    <a:pt x="994" y="60"/>
                    <a:pt x="1003" y="90"/>
                  </a:cubicBezTo>
                  <a:cubicBezTo>
                    <a:pt x="1012" y="120"/>
                    <a:pt x="1026" y="161"/>
                    <a:pt x="968" y="183"/>
                  </a:cubicBezTo>
                  <a:cubicBezTo>
                    <a:pt x="910" y="205"/>
                    <a:pt x="817" y="212"/>
                    <a:pt x="656" y="223"/>
                  </a:cubicBezTo>
                  <a:cubicBezTo>
                    <a:pt x="495" y="234"/>
                    <a:pt x="137" y="242"/>
                    <a:pt x="0" y="24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CB592B2-1720-4003-AD5B-10F0C39E4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0" hangingPunct="0"/>
            <a: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. 操作系统</a:t>
            </a:r>
            <a:br>
              <a:rPr kumimoji="1" lang="en-US" altLang="zh-CN" sz="40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4.4 </a:t>
            </a:r>
            <a:r>
              <a:rPr kumimoji="1" lang="zh-CN" altLang="en-US" sz="3200" b="1" dirty="0">
                <a:solidFill>
                  <a:srgbClr val="2A468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设备管理</a:t>
            </a:r>
            <a:endParaRPr kumimoji="1" lang="zh-CN" altLang="en-US" sz="4000" b="1" dirty="0">
              <a:solidFill>
                <a:srgbClr val="2A468E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先进半导体制程课程-1</Template>
  <TotalTime>27366</TotalTime>
  <Words>3928</Words>
  <Application>Microsoft Office PowerPoint</Application>
  <PresentationFormat>全屏显示(4:3)</PresentationFormat>
  <Paragraphs>526</Paragraphs>
  <Slides>34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Bookman</vt:lpstr>
      <vt:lpstr>黑体</vt:lpstr>
      <vt:lpstr>华文宋体</vt:lpstr>
      <vt:lpstr>华文中宋</vt:lpstr>
      <vt:lpstr>宋体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Company>NEU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Computing</dc:title>
  <dc:creator>Department of Computing</dc:creator>
  <cp:lastModifiedBy>zhanglei</cp:lastModifiedBy>
  <cp:revision>1132</cp:revision>
  <dcterms:created xsi:type="dcterms:W3CDTF">1999-12-08T03:20:02Z</dcterms:created>
  <dcterms:modified xsi:type="dcterms:W3CDTF">2023-06-06T07:12:27Z</dcterms:modified>
</cp:coreProperties>
</file>